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et modifiez le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A3250F1-8978-4CEF-97FE-856F233A6A65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23/04/2021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19246D7-00EC-4D22-A4CB-3AB86DA97B7A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3E32D87-7E4B-4D3C-8125-160601D385D0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23/04/2021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648F01C-626F-4324-98F3-8C8CD091B4B7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et modifiez le titre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42044B5-7887-431F-8013-BBD3D4ACD989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23/04/2021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A087B65-2705-41A3-93E0-7D65922EC17A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 12" descr="01-CC-Gorges-Ardeche-Powerpoint-Page-de-garde.jpg"/>
          <p:cNvPicPr/>
          <p:nvPr/>
        </p:nvPicPr>
        <p:blipFill>
          <a:blip r:embed="rId2"/>
          <a:stretch/>
        </p:blipFill>
        <p:spPr>
          <a:xfrm>
            <a:off x="-111600" y="-18360"/>
            <a:ext cx="9143640" cy="6876000"/>
          </a:xfrm>
          <a:prstGeom prst="rect">
            <a:avLst/>
          </a:prstGeom>
          <a:ln>
            <a:noFill/>
          </a:ln>
        </p:spPr>
      </p:pic>
      <p:pic>
        <p:nvPicPr>
          <p:cNvPr id="163" name="Image 4"/>
          <p:cNvPicPr/>
          <p:nvPr/>
        </p:nvPicPr>
        <p:blipFill>
          <a:blip r:embed="rId3"/>
          <a:stretch/>
        </p:blipFill>
        <p:spPr>
          <a:xfrm rot="16200000">
            <a:off x="4978440" y="2599560"/>
            <a:ext cx="8330760" cy="2341800"/>
          </a:xfrm>
          <a:prstGeom prst="rect">
            <a:avLst/>
          </a:prstGeom>
          <a:ln>
            <a:noFill/>
          </a:ln>
        </p:spPr>
      </p:pic>
      <p:sp>
        <p:nvSpPr>
          <p:cNvPr id="164" name="TextShape 1"/>
          <p:cNvSpPr txBox="1"/>
          <p:nvPr/>
        </p:nvSpPr>
        <p:spPr>
          <a:xfrm>
            <a:off x="561960" y="3271680"/>
            <a:ext cx="8900280" cy="2163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900" b="0" strike="noStrike" spc="-1">
                <a:solidFill>
                  <a:srgbClr val="FFFFFF"/>
                </a:solidFill>
                <a:latin typeface="Calibri"/>
              </a:rPr>
              <a:t>Réunion Urbanisme </a:t>
            </a:r>
            <a:br/>
            <a:r>
              <a:rPr lang="fr-FR" sz="3200" b="0" strike="noStrike" spc="-1">
                <a:solidFill>
                  <a:srgbClr val="FFFFFF"/>
                </a:solidFill>
                <a:latin typeface="Calibri"/>
              </a:rPr>
              <a:t>Sampzon le</a:t>
            </a:r>
            <a:br/>
            <a:r>
              <a:rPr lang="fr-FR" sz="3100" b="0" strike="noStrike" spc="-1">
                <a:solidFill>
                  <a:srgbClr val="FFFFFF"/>
                </a:solidFill>
                <a:latin typeface="Calibri"/>
              </a:rPr>
              <a:t>22/04/2021 </a:t>
            </a:r>
            <a:endParaRPr lang="fr-FR" sz="3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180440" y="5548320"/>
            <a:ext cx="679212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strike="noStrike" spc="-1">
                <a:solidFill>
                  <a:srgbClr val="FFFFFF"/>
                </a:solidFill>
                <a:latin typeface="Calibri"/>
              </a:rPr>
              <a:t>Balazuc, Bessas, Chauzon, Grospierres, Labastide-de-Virac, Labeaume, Lagorce, Lanas, Orgnac-l'Aven, Pradons, Rochecolombe, Ruoms, Saint-Alban-Auriolles, Saint-Remèze, Salavas, Sampzon, Saint-Maurice-d'Ardèche, Vagnas, Vallon Pont d'Arc, Vogüé</a:t>
            </a:r>
            <a:endParaRPr lang="fr-FR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687600" y="172080"/>
            <a:ext cx="8161200" cy="149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8000"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5AB49C"/>
                </a:solidFill>
                <a:latin typeface="Calibri"/>
              </a:rPr>
              <a:t>Les questions de gouvernance : l’organisation possible</a:t>
            </a:r>
            <a:endParaRPr lang="fr-F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808080"/>
                </a:solidFill>
                <a:latin typeface="Calibri"/>
              </a:rPr>
              <a:t>Commissions – Elus communaux – Acteurs et partenaires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253" name="Image 8"/>
          <p:cNvPicPr/>
          <p:nvPr/>
        </p:nvPicPr>
        <p:blipFill>
          <a:blip r:embed="rId2"/>
          <a:stretch/>
        </p:blipFill>
        <p:spPr>
          <a:xfrm rot="16200000">
            <a:off x="3746520" y="2025720"/>
            <a:ext cx="10511280" cy="2282040"/>
          </a:xfrm>
          <a:prstGeom prst="rect">
            <a:avLst/>
          </a:prstGeom>
          <a:ln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2861640" y="2786400"/>
            <a:ext cx="1850040" cy="176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PLUi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4795200" y="1920240"/>
            <a:ext cx="1850040" cy="11422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Atelier Economie et agriculture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1011240" y="1920240"/>
            <a:ext cx="1850040" cy="11422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Atelier Environnement et Mobilité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1011240" y="4268520"/>
            <a:ext cx="1850040" cy="11422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Atelier Habitat et cadre de vie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8" name="CustomShape 6"/>
          <p:cNvSpPr/>
          <p:nvPr/>
        </p:nvSpPr>
        <p:spPr>
          <a:xfrm>
            <a:off x="4711680" y="4300560"/>
            <a:ext cx="1850040" cy="11422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Atelier Tourisme et paysage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59" name="CustomShape 7"/>
          <p:cNvSpPr/>
          <p:nvPr/>
        </p:nvSpPr>
        <p:spPr>
          <a:xfrm flipH="1" flipV="1">
            <a:off x="2333520" y="3200040"/>
            <a:ext cx="526680" cy="227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8"/>
          <p:cNvSpPr/>
          <p:nvPr/>
        </p:nvSpPr>
        <p:spPr>
          <a:xfrm flipH="1">
            <a:off x="2333520" y="3902400"/>
            <a:ext cx="526680" cy="27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9"/>
          <p:cNvSpPr/>
          <p:nvPr/>
        </p:nvSpPr>
        <p:spPr>
          <a:xfrm flipV="1">
            <a:off x="4721400" y="3166560"/>
            <a:ext cx="475560" cy="27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10"/>
          <p:cNvSpPr/>
          <p:nvPr/>
        </p:nvSpPr>
        <p:spPr>
          <a:xfrm>
            <a:off x="4721400" y="3902400"/>
            <a:ext cx="475560" cy="27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92600" y="33480"/>
            <a:ext cx="8798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5AB49C"/>
                </a:solidFill>
                <a:latin typeface="Calibri"/>
              </a:rPr>
              <a:t>Les questions de gouvernance : l’organisation possible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264" name="Image 8"/>
          <p:cNvPicPr/>
          <p:nvPr/>
        </p:nvPicPr>
        <p:blipFill>
          <a:blip r:embed="rId2"/>
          <a:stretch/>
        </p:blipFill>
        <p:spPr>
          <a:xfrm rot="16200000">
            <a:off x="3746520" y="2025720"/>
            <a:ext cx="10511280" cy="2282040"/>
          </a:xfrm>
          <a:prstGeom prst="rect">
            <a:avLst/>
          </a:prstGeom>
          <a:ln>
            <a:noFill/>
          </a:ln>
        </p:spPr>
      </p:pic>
      <p:sp>
        <p:nvSpPr>
          <p:cNvPr id="265" name="CustomShape 2"/>
          <p:cNvSpPr/>
          <p:nvPr/>
        </p:nvSpPr>
        <p:spPr>
          <a:xfrm>
            <a:off x="2491920" y="930960"/>
            <a:ext cx="3198240" cy="8326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DECISIONNEL :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Le conseil communautaire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2491920" y="2073600"/>
            <a:ext cx="3198240" cy="8326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CONSULTATIF :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La conférence des Maires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2491920" y="3216240"/>
            <a:ext cx="3198240" cy="8326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PILOTAGE :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La commission urbanisme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2491920" y="4358880"/>
            <a:ext cx="3198240" cy="8326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OPERATIONNEL :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Les ateliers thématiques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9" name="CustomShape 6"/>
          <p:cNvSpPr/>
          <p:nvPr/>
        </p:nvSpPr>
        <p:spPr>
          <a:xfrm>
            <a:off x="2491920" y="5501520"/>
            <a:ext cx="3198240" cy="8326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ECHELON COMMUNAL :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Le représentant PLUi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70" name="CustomShape 7"/>
          <p:cNvSpPr/>
          <p:nvPr/>
        </p:nvSpPr>
        <p:spPr>
          <a:xfrm rot="5400000" flipV="1">
            <a:off x="3902040" y="1818360"/>
            <a:ext cx="313920" cy="15372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" name="CustomShape 8"/>
          <p:cNvSpPr/>
          <p:nvPr/>
        </p:nvSpPr>
        <p:spPr>
          <a:xfrm rot="5400000" flipV="1">
            <a:off x="3902040" y="2947680"/>
            <a:ext cx="313920" cy="15372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2" name="CustomShape 9"/>
          <p:cNvSpPr/>
          <p:nvPr/>
        </p:nvSpPr>
        <p:spPr>
          <a:xfrm rot="5400000" flipV="1">
            <a:off x="3905640" y="4124880"/>
            <a:ext cx="313920" cy="15372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3" name="CustomShape 10"/>
          <p:cNvSpPr/>
          <p:nvPr/>
        </p:nvSpPr>
        <p:spPr>
          <a:xfrm rot="5400000" flipV="1">
            <a:off x="3934080" y="5267520"/>
            <a:ext cx="313920" cy="15372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72800" y="190080"/>
            <a:ext cx="874728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5AB49C"/>
                </a:solidFill>
                <a:latin typeface="Calibri"/>
              </a:rPr>
              <a:t>Les questions de gouvernance : l’organisation possible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320040" y="1255320"/>
            <a:ext cx="5871960" cy="21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Bureau d’études ou régie?</a:t>
            </a:r>
            <a:endParaRPr lang="fr-FR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Rédaction de la charte de gouvernance</a:t>
            </a:r>
            <a:endParaRPr lang="fr-FR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Proposition d’accompagnement du CAUE</a:t>
            </a:r>
            <a:endParaRPr lang="fr-FR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Budget</a:t>
            </a:r>
            <a:endParaRPr lang="fr-FR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Moyens humains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5994360" y="853560"/>
            <a:ext cx="2895120" cy="275292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Dépenses</a:t>
            </a:r>
            <a:r>
              <a:rPr lang="fr-FR" sz="1600" b="1" i="1" strike="noStrike" spc="-1">
                <a:solidFill>
                  <a:srgbClr val="595959"/>
                </a:solidFill>
                <a:latin typeface="Arial"/>
              </a:rPr>
              <a:t> </a:t>
            </a: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estimées :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250 000 euros sur 4 ans &gt; 62 000€ / an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Recettes : DGD (130 000€ versés et 50 000 espérés)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Le reste à charge de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70 000€ 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 rot="31200">
            <a:off x="5457960" y="3719160"/>
            <a:ext cx="3812400" cy="303120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0" u="sng" strike="noStrike" spc="-1">
                <a:solidFill>
                  <a:srgbClr val="595959"/>
                </a:solidFill>
                <a:uFillTx/>
                <a:latin typeface="Arial"/>
              </a:rPr>
              <a:t>Comcom voisines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CCBD 8600 hab // Régie+études : 1 ETP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DRAGA 18 500 hab // BE : 1 ETP (</a:t>
            </a:r>
            <a:r>
              <a:rPr lang="fr-FR" sz="1600" b="0" strike="noStrike" spc="-1">
                <a:solidFill>
                  <a:srgbClr val="C00000"/>
                </a:solidFill>
                <a:latin typeface="Arial"/>
              </a:rPr>
              <a:t>230000€</a:t>
            </a: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)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CCBA 28 800 hab // Régie + études : 2 ETP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CCSV 8 600 hab // Régie +études : 2 ETP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CCRC 33 000 hab // BE+Régie : 2 ETP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278" name="CustomShape 5"/>
          <p:cNvSpPr/>
          <p:nvPr/>
        </p:nvSpPr>
        <p:spPr>
          <a:xfrm>
            <a:off x="320040" y="3240000"/>
            <a:ext cx="5079960" cy="3650760"/>
          </a:xfrm>
          <a:prstGeom prst="rect">
            <a:avLst/>
          </a:prstGeom>
          <a:noFill/>
          <a:ln w="28440">
            <a:solidFill>
              <a:schemeClr val="accent3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u="sng" strike="noStrike" spc="-1" dirty="0">
                <a:solidFill>
                  <a:srgbClr val="595959"/>
                </a:solidFill>
                <a:latin typeface="Calibri"/>
              </a:rPr>
              <a:t>&gt;DÉCISIONS</a:t>
            </a:r>
            <a:r>
              <a:rPr lang="fr-FR" sz="1600" b="0" u="sng" strike="noStrike" spc="-1" dirty="0">
                <a:solidFill>
                  <a:srgbClr val="595959"/>
                </a:solidFill>
                <a:latin typeface="Calibri"/>
              </a:rPr>
              <a:t> DE LA COMMISSION </a:t>
            </a:r>
            <a:r>
              <a:rPr lang="fr-FR" sz="1600" b="0" strike="noStrike" spc="-1" dirty="0">
                <a:solidFill>
                  <a:srgbClr val="595959"/>
                </a:solidFill>
                <a:latin typeface="Calibri"/>
              </a:rPr>
              <a:t>:</a:t>
            </a:r>
            <a:endParaRPr lang="fr-FR" sz="16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1600" b="0" strike="noStrike" spc="-1" dirty="0">
                <a:solidFill>
                  <a:srgbClr val="595959"/>
                </a:solidFill>
                <a:latin typeface="Calibri"/>
              </a:rPr>
              <a:t>Bureau d’études choisi (13 voies pour et 2 voies pour la régie)</a:t>
            </a:r>
            <a:endParaRPr lang="fr-FR" sz="16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1600" b="0" strike="noStrike" spc="-1" dirty="0">
                <a:solidFill>
                  <a:srgbClr val="595959"/>
                </a:solidFill>
                <a:latin typeface="Calibri"/>
              </a:rPr>
              <a:t>Le principe d’une rédaction de la charte de gouvernance a été adoptée.</a:t>
            </a:r>
            <a:endParaRPr lang="fr-FR" sz="16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1600" b="0" strike="noStrike" spc="-1" dirty="0">
                <a:solidFill>
                  <a:srgbClr val="595959"/>
                </a:solidFill>
                <a:latin typeface="Calibri"/>
              </a:rPr>
              <a:t>L’accompagnement du CAUE pour des missions d’aide à la rédaction du cahier des charges et des actions de concertation a été validé</a:t>
            </a:r>
            <a:endParaRPr lang="fr-FR" sz="16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1600" b="0" strike="noStrike" spc="-1" dirty="0">
                <a:solidFill>
                  <a:srgbClr val="595959"/>
                </a:solidFill>
                <a:latin typeface="Calibri"/>
              </a:rPr>
              <a:t>Le budget PLUi ‘’études’’ a été présenté, sans remarques particulières</a:t>
            </a:r>
            <a:endParaRPr lang="fr-FR" sz="16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1600" b="0" strike="noStrike" spc="-1" dirty="0">
                <a:solidFill>
                  <a:srgbClr val="595959"/>
                </a:solidFill>
                <a:latin typeface="Calibri"/>
              </a:rPr>
              <a:t>Il a été soulevé le besoin d’être accompagné, sur une période centrale de l’élaboration du PLUi, par un chargé de mission dédié.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172800" y="190080"/>
            <a:ext cx="8747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5AB49C"/>
                </a:solidFill>
                <a:latin typeface="Calibri"/>
              </a:rPr>
              <a:t>La charte de gouvernance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375840" y="1585080"/>
            <a:ext cx="838188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Exposer les fonctionnements entre l’ EPCI et les communes (compétence)</a:t>
            </a:r>
            <a:endParaRPr lang="fr-FR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Exprimer un projet de territoire</a:t>
            </a:r>
            <a:endParaRPr lang="fr-FR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Affirmer le rôle central des communes dans le cadre du PLUi</a:t>
            </a:r>
            <a:endParaRPr lang="fr-FR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Définir les objectifs communs</a:t>
            </a:r>
            <a:endParaRPr lang="fr-FR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Établir la composition des éventuels ateliers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37040" y="1536120"/>
            <a:ext cx="8056440" cy="26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L’intérêt d’une manifestation de lancement afin d’acter la démarche?</a:t>
            </a:r>
            <a:endParaRPr lang="fr-FR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Quels acteurs autour de la table? (bench mark, Etat, Alec, CAUE, conseil municipaux, citoyens, acteurs économiques…)</a:t>
            </a:r>
            <a:endParaRPr lang="fr-FR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Quel lieu?</a:t>
            </a:r>
            <a:endParaRPr lang="fr-FR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2400" b="0" strike="noStrike" spc="-1">
                <a:solidFill>
                  <a:srgbClr val="595959"/>
                </a:solidFill>
                <a:latin typeface="Calibri"/>
              </a:rPr>
              <a:t>Quelle date?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172800" y="190080"/>
            <a:ext cx="8747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5AB49C"/>
                </a:solidFill>
                <a:latin typeface="Calibri"/>
              </a:rPr>
              <a:t>Le lancement officiel du PLUI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568800" y="4213800"/>
            <a:ext cx="8157960" cy="2554200"/>
          </a:xfrm>
          <a:prstGeom prst="rect">
            <a:avLst/>
          </a:prstGeom>
          <a:noFill/>
          <a:ln w="28440">
            <a:solidFill>
              <a:schemeClr val="accent3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595959"/>
                </a:solidFill>
                <a:latin typeface="Calibri"/>
              </a:rPr>
              <a:t>&gt;DÉCISIONS DE LA COMMISSION :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1600" b="0" strike="noStrike" spc="-1">
                <a:solidFill>
                  <a:srgbClr val="595959"/>
                </a:solidFill>
                <a:latin typeface="Calibri"/>
              </a:rPr>
              <a:t>Validation du principe sur l’organisation d’un grand évènement de lancement. Ce dernier sera à calibrer ultérieurement.</a:t>
            </a:r>
            <a:endParaRPr lang="fr-FR" sz="1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1600" b="0" strike="noStrike" spc="-1">
                <a:solidFill>
                  <a:srgbClr val="595959"/>
                </a:solidFill>
                <a:latin typeface="Calibri"/>
              </a:rPr>
              <a:t>Si les conditions permettent un format élargi, il ne faudra oublier aucun partenaire et notamment les acteurs économiques.</a:t>
            </a:r>
            <a:endParaRPr lang="fr-FR" sz="1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1600" b="0" strike="noStrike" spc="-1">
                <a:solidFill>
                  <a:srgbClr val="595959"/>
                </a:solidFill>
                <a:latin typeface="Calibri"/>
              </a:rPr>
              <a:t>La future salle de séminaire à coté de l’espace de restitution pourrait accueillir un certain nombre de personnes et donc potentiellement la manifestation de lancement</a:t>
            </a:r>
            <a:endParaRPr lang="fr-FR" sz="1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Calibri"/>
              <a:buAutoNum type="arabicPeriod"/>
            </a:pPr>
            <a:r>
              <a:rPr lang="fr-FR" sz="1600" b="0" strike="noStrike" spc="-1">
                <a:solidFill>
                  <a:srgbClr val="595959"/>
                </a:solidFill>
                <a:latin typeface="Calibri"/>
              </a:rPr>
              <a:t>Le début de l’automne paraît être approprié, avec la présence du BE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72800" y="190080"/>
            <a:ext cx="8747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5AB49C"/>
                </a:solidFill>
                <a:latin typeface="Calibri"/>
              </a:rPr>
              <a:t>Le calendrier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243720" y="1412280"/>
            <a:ext cx="1554120" cy="187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Mai :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Rédaction du cahier des charges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1798200" y="1412280"/>
            <a:ext cx="1554120" cy="187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Juin :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Appel d’offres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3352680" y="1412280"/>
            <a:ext cx="1554120" cy="187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Juillet : Choix du BE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4907160" y="1412280"/>
            <a:ext cx="1554120" cy="1879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Août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9" name="CustomShape 6"/>
          <p:cNvSpPr/>
          <p:nvPr/>
        </p:nvSpPr>
        <p:spPr>
          <a:xfrm>
            <a:off x="6461640" y="1412280"/>
            <a:ext cx="1554120" cy="187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Septembre : Séminaire de lancement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0" name="CustomShape 7"/>
          <p:cNvSpPr/>
          <p:nvPr/>
        </p:nvSpPr>
        <p:spPr>
          <a:xfrm rot="5400000">
            <a:off x="7504920" y="1861560"/>
            <a:ext cx="2003760" cy="98028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" name="CustomShape 8"/>
          <p:cNvSpPr/>
          <p:nvPr/>
        </p:nvSpPr>
        <p:spPr>
          <a:xfrm>
            <a:off x="172800" y="3744720"/>
            <a:ext cx="1462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595959"/>
                </a:solidFill>
                <a:latin typeface="Calibri"/>
              </a:rPr>
              <a:t>2021/2022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2" name="CustomShape 9"/>
          <p:cNvSpPr/>
          <p:nvPr/>
        </p:nvSpPr>
        <p:spPr>
          <a:xfrm>
            <a:off x="243720" y="4089240"/>
            <a:ext cx="1554120" cy="977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Elaboration du diagnostic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3" name="CustomShape 10"/>
          <p:cNvSpPr/>
          <p:nvPr/>
        </p:nvSpPr>
        <p:spPr>
          <a:xfrm>
            <a:off x="1798200" y="4089240"/>
            <a:ext cx="1554120" cy="977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Débat sur le PADD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4" name="CustomShape 11"/>
          <p:cNvSpPr/>
          <p:nvPr/>
        </p:nvSpPr>
        <p:spPr>
          <a:xfrm>
            <a:off x="3352680" y="4089240"/>
            <a:ext cx="1554120" cy="977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Arrêt du PLUi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5" name="CustomShape 12"/>
          <p:cNvSpPr/>
          <p:nvPr/>
        </p:nvSpPr>
        <p:spPr>
          <a:xfrm>
            <a:off x="4907160" y="4089240"/>
            <a:ext cx="1554120" cy="977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FFFFFF"/>
                </a:solidFill>
                <a:latin typeface="Calibri"/>
              </a:rPr>
              <a:t>Enquête publique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FFFFFF"/>
                </a:solidFill>
                <a:latin typeface="Calibri"/>
              </a:rPr>
              <a:t>Conférence des Maires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FFFFFF"/>
                </a:solidFill>
                <a:latin typeface="Calibri"/>
              </a:rPr>
              <a:t>Approbation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96" name="CustomShape 13"/>
          <p:cNvSpPr/>
          <p:nvPr/>
        </p:nvSpPr>
        <p:spPr>
          <a:xfrm>
            <a:off x="1762920" y="3744720"/>
            <a:ext cx="1462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595959"/>
                </a:solidFill>
                <a:latin typeface="Calibri"/>
              </a:rPr>
              <a:t>2022/2023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7" name="CustomShape 14"/>
          <p:cNvSpPr/>
          <p:nvPr/>
        </p:nvSpPr>
        <p:spPr>
          <a:xfrm>
            <a:off x="3352680" y="3744720"/>
            <a:ext cx="1462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595959"/>
                </a:solidFill>
                <a:latin typeface="Calibri"/>
              </a:rPr>
              <a:t>2023/2024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8" name="CustomShape 15"/>
          <p:cNvSpPr/>
          <p:nvPr/>
        </p:nvSpPr>
        <p:spPr>
          <a:xfrm>
            <a:off x="4887000" y="3744720"/>
            <a:ext cx="1462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595959"/>
                </a:solidFill>
                <a:latin typeface="Calibri"/>
              </a:rPr>
              <a:t>2024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9" name="CustomShape 16"/>
          <p:cNvSpPr/>
          <p:nvPr/>
        </p:nvSpPr>
        <p:spPr>
          <a:xfrm>
            <a:off x="6461640" y="4089240"/>
            <a:ext cx="977400" cy="977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PLUi </a:t>
            </a:r>
            <a:r>
              <a:rPr lang="fr-FR" sz="1400" b="0" strike="noStrike" spc="-1">
                <a:solidFill>
                  <a:srgbClr val="FFFFFF"/>
                </a:solidFill>
                <a:latin typeface="Calibri"/>
              </a:rPr>
              <a:t>exécutoire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00" name="CustomShape 17"/>
          <p:cNvSpPr/>
          <p:nvPr/>
        </p:nvSpPr>
        <p:spPr>
          <a:xfrm>
            <a:off x="6285240" y="3781440"/>
            <a:ext cx="1462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595959"/>
                </a:solidFill>
                <a:latin typeface="Calibri"/>
              </a:rPr>
              <a:t>Début 2025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1" name="CustomShape 18"/>
          <p:cNvSpPr/>
          <p:nvPr/>
        </p:nvSpPr>
        <p:spPr>
          <a:xfrm rot="5400000">
            <a:off x="7128360" y="4313520"/>
            <a:ext cx="1199880" cy="505080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2" name="CustomShape 19"/>
          <p:cNvSpPr/>
          <p:nvPr/>
        </p:nvSpPr>
        <p:spPr>
          <a:xfrm>
            <a:off x="243720" y="5246280"/>
            <a:ext cx="3950640" cy="365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3 ans de CONCERTATION avec la population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03" name="CustomShape 20"/>
          <p:cNvSpPr/>
          <p:nvPr/>
        </p:nvSpPr>
        <p:spPr>
          <a:xfrm rot="5400000">
            <a:off x="4182840" y="5271120"/>
            <a:ext cx="394560" cy="332280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4" name="CustomShape 21"/>
          <p:cNvSpPr/>
          <p:nvPr/>
        </p:nvSpPr>
        <p:spPr>
          <a:xfrm>
            <a:off x="243720" y="5791320"/>
            <a:ext cx="5939280" cy="365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4 ans de COLLABORATION avec les communes et les partenaires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05" name="CustomShape 22"/>
          <p:cNvSpPr/>
          <p:nvPr/>
        </p:nvSpPr>
        <p:spPr>
          <a:xfrm>
            <a:off x="243720" y="978840"/>
            <a:ext cx="1462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595959"/>
                </a:solidFill>
                <a:latin typeface="Calibri"/>
              </a:rPr>
              <a:t>2021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6" name="CustomShape 23"/>
          <p:cNvSpPr/>
          <p:nvPr/>
        </p:nvSpPr>
        <p:spPr>
          <a:xfrm rot="5400000">
            <a:off x="6152760" y="5822280"/>
            <a:ext cx="394560" cy="332280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 1"/>
          <p:cNvPicPr/>
          <p:nvPr/>
        </p:nvPicPr>
        <p:blipFill>
          <a:blip r:embed="rId2"/>
          <a:stretch/>
        </p:blipFill>
        <p:spPr>
          <a:xfrm rot="16200000">
            <a:off x="3746520" y="2025360"/>
            <a:ext cx="10511640" cy="2282400"/>
          </a:xfrm>
          <a:prstGeom prst="rect">
            <a:avLst/>
          </a:prstGeom>
          <a:ln>
            <a:noFill/>
          </a:ln>
        </p:spPr>
      </p:pic>
      <p:sp>
        <p:nvSpPr>
          <p:cNvPr id="308" name="CustomShape 1"/>
          <p:cNvSpPr/>
          <p:nvPr/>
        </p:nvSpPr>
        <p:spPr>
          <a:xfrm>
            <a:off x="1216241" y="914400"/>
            <a:ext cx="6063447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 dirty="0">
                <a:solidFill>
                  <a:srgbClr val="808080"/>
                </a:solidFill>
                <a:latin typeface="Calibri"/>
              </a:rPr>
              <a:t>La p</a:t>
            </a:r>
            <a:r>
              <a:rPr lang="fr-FR" sz="2800" b="0" strike="noStrike" spc="-1" dirty="0">
                <a:solidFill>
                  <a:srgbClr val="808080"/>
                </a:solidFill>
                <a:latin typeface="Calibri"/>
              </a:rPr>
              <a:t>rochaine réunion </a:t>
            </a:r>
            <a:r>
              <a:rPr lang="fr-FR" sz="2800" b="0" strike="noStrike" spc="-1">
                <a:solidFill>
                  <a:srgbClr val="808080"/>
                </a:solidFill>
                <a:latin typeface="Calibri"/>
              </a:rPr>
              <a:t>de la commission </a:t>
            </a:r>
            <a:r>
              <a:rPr lang="fr-FR" sz="2800" b="0" strike="noStrike" spc="-1" dirty="0">
                <a:solidFill>
                  <a:srgbClr val="808080"/>
                </a:solidFill>
                <a:latin typeface="Calibri"/>
              </a:rPr>
              <a:t>sera dédiée à la formalisation du cahier des charges sur proposition d’une base écrite, courant mai.</a:t>
            </a:r>
          </a:p>
          <a:p>
            <a:pPr>
              <a:lnSpc>
                <a:spcPct val="100000"/>
              </a:lnSpc>
            </a:pPr>
            <a:r>
              <a:rPr lang="fr-FR" sz="2800" spc="-1" dirty="0">
                <a:solidFill>
                  <a:srgbClr val="808080"/>
                </a:solidFill>
                <a:latin typeface="Calibri"/>
              </a:rPr>
              <a:t>Merci pour votre participation.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 4" descr="01-CC-Gorges-Ardeche-Powerpoint-Page-de-grande-partie-bleue.jpg"/>
          <p:cNvPicPr/>
          <p:nvPr/>
        </p:nvPicPr>
        <p:blipFill>
          <a:blip r:embed="rId2"/>
          <a:stretch/>
        </p:blipFill>
        <p:spPr>
          <a:xfrm>
            <a:off x="-37800" y="-65520"/>
            <a:ext cx="9218880" cy="693252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457200" y="243720"/>
            <a:ext cx="8686440" cy="52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5000" lnSpcReduction="20000"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9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Présents</a:t>
            </a:r>
            <a:r>
              <a:rPr lang="fr-FR" sz="29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: A. </a:t>
            </a:r>
            <a:r>
              <a:rPr lang="fr-FR" sz="2900" b="0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Tuaillon</a:t>
            </a:r>
            <a:r>
              <a:rPr lang="fr-FR" sz="29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, P. Flambeaux, D. Gil, C. Sauze, N. Clément, C. Caron, P. </a:t>
            </a:r>
            <a:r>
              <a:rPr lang="fr-FR" sz="2900" b="0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Rieubon</a:t>
            </a:r>
            <a:r>
              <a:rPr lang="fr-FR" sz="29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, C. Boulle, P. </a:t>
            </a:r>
            <a:r>
              <a:rPr lang="fr-FR" sz="2900" b="0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Meycelles</a:t>
            </a:r>
            <a:r>
              <a:rPr lang="fr-FR" sz="29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, L. Pichon, Y. </a:t>
            </a:r>
            <a:r>
              <a:rPr lang="fr-FR" sz="2900" b="0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Ventalon</a:t>
            </a:r>
            <a:r>
              <a:rPr lang="fr-FR" sz="29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, A. </a:t>
            </a:r>
            <a:r>
              <a:rPr lang="fr-FR" sz="2900" b="0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Surel</a:t>
            </a:r>
            <a:r>
              <a:rPr lang="fr-FR" sz="29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 , R. Laignel, J. </a:t>
            </a:r>
            <a:r>
              <a:rPr lang="fr-FR" sz="2900" b="0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Coromina</a:t>
            </a:r>
            <a:r>
              <a:rPr lang="fr-FR" sz="29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, P-D. Tourette,   </a:t>
            </a:r>
            <a:endParaRPr lang="fr-FR" sz="29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9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Excusés</a:t>
            </a:r>
            <a:r>
              <a:rPr lang="fr-FR" sz="29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: S. </a:t>
            </a:r>
            <a:r>
              <a:rPr lang="fr-FR" sz="2900" b="0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Cheyresy</a:t>
            </a:r>
            <a:endParaRPr lang="fr-FR" sz="29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9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Ordre du jour</a:t>
            </a:r>
            <a:endParaRPr lang="fr-FR" sz="4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La compétence urbanisme 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Les procédures de modification des documents existants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Le contenu et les objectifs du PLUi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Quelle organisation pour le PLUi?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Les questions de gouvernance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Le lancement officiel du PLUi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Le calendrier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36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Divers</a:t>
            </a:r>
            <a:endParaRPr lang="fr-FR" sz="36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541800" y="6120"/>
            <a:ext cx="53467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5AB49C"/>
                </a:solidFill>
                <a:latin typeface="Calibri"/>
              </a:rPr>
              <a:t>La compétence PLU</a:t>
            </a: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541800" y="934560"/>
            <a:ext cx="7319160" cy="522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fr-FR" sz="1600" b="0" strike="noStrike" spc="-1">
                <a:solidFill>
                  <a:srgbClr val="595959"/>
                </a:solidFill>
                <a:latin typeface="Arial"/>
              </a:rPr>
              <a:t>Loi ALUR : « compétence en matière de plan local d’urbanisme, de document d’urbanisme en tenant lieu ou de carte communale » 2017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              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630360" y="6154920"/>
            <a:ext cx="563472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900" b="1" strike="noStrike" spc="-1">
                <a:solidFill>
                  <a:srgbClr val="5AB49C"/>
                </a:solidFill>
                <a:latin typeface="Calibri"/>
              </a:rPr>
              <a:t>Communauté de communes des Gorges de l’Ardèche</a:t>
            </a:r>
            <a:endParaRPr lang="fr-FR" sz="900" b="0" strike="noStrike" spc="-1">
              <a:latin typeface="Arial"/>
            </a:endParaRPr>
          </a:p>
        </p:txBody>
      </p:sp>
      <p:pic>
        <p:nvPicPr>
          <p:cNvPr id="171" name="Image 6"/>
          <p:cNvPicPr/>
          <p:nvPr/>
        </p:nvPicPr>
        <p:blipFill>
          <a:blip r:embed="rId2"/>
          <a:stretch/>
        </p:blipFill>
        <p:spPr>
          <a:xfrm rot="16200000">
            <a:off x="3746520" y="2025360"/>
            <a:ext cx="10511640" cy="2282400"/>
          </a:xfrm>
          <a:prstGeom prst="rect">
            <a:avLst/>
          </a:prstGeom>
          <a:ln>
            <a:noFill/>
          </a:ln>
        </p:spPr>
      </p:pic>
      <p:sp>
        <p:nvSpPr>
          <p:cNvPr id="172" name="CustomShape 4"/>
          <p:cNvSpPr/>
          <p:nvPr/>
        </p:nvSpPr>
        <p:spPr>
          <a:xfrm>
            <a:off x="762120" y="3842640"/>
            <a:ext cx="2255040" cy="1132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En charge des PLU communaux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3237480" y="3842640"/>
            <a:ext cx="2255040" cy="1132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En charge de l’élaboration du PLUi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5716080" y="3842640"/>
            <a:ext cx="2255040" cy="1132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Gère le Droit de préemption Urbain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1129320" y="5415120"/>
            <a:ext cx="15541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Sur demande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communale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3456000" y="5397840"/>
            <a:ext cx="2036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En co-construction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avec les communes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7" name="CustomShape 9"/>
          <p:cNvSpPr/>
          <p:nvPr/>
        </p:nvSpPr>
        <p:spPr>
          <a:xfrm>
            <a:off x="6156720" y="5408280"/>
            <a:ext cx="2617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En fonction des compétences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8" name="CustomShape 10"/>
          <p:cNvSpPr/>
          <p:nvPr/>
        </p:nvSpPr>
        <p:spPr>
          <a:xfrm flipH="1">
            <a:off x="1905840" y="3003480"/>
            <a:ext cx="2274120" cy="73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79" name="CustomShape 11"/>
          <p:cNvSpPr/>
          <p:nvPr/>
        </p:nvSpPr>
        <p:spPr>
          <a:xfrm>
            <a:off x="4238280" y="3017880"/>
            <a:ext cx="360" cy="76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80" name="CustomShape 12"/>
          <p:cNvSpPr/>
          <p:nvPr/>
        </p:nvSpPr>
        <p:spPr>
          <a:xfrm>
            <a:off x="4295880" y="3003480"/>
            <a:ext cx="1959120" cy="73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81" name="CustomShape 13"/>
          <p:cNvSpPr/>
          <p:nvPr/>
        </p:nvSpPr>
        <p:spPr>
          <a:xfrm>
            <a:off x="6887160" y="5041080"/>
            <a:ext cx="360" cy="43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82" name="CustomShape 14"/>
          <p:cNvSpPr/>
          <p:nvPr/>
        </p:nvSpPr>
        <p:spPr>
          <a:xfrm>
            <a:off x="4384440" y="5057280"/>
            <a:ext cx="360" cy="43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83" name="CustomShape 15"/>
          <p:cNvSpPr/>
          <p:nvPr/>
        </p:nvSpPr>
        <p:spPr>
          <a:xfrm>
            <a:off x="1889640" y="5044320"/>
            <a:ext cx="360" cy="43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84" name="CustomShape 16"/>
          <p:cNvSpPr/>
          <p:nvPr/>
        </p:nvSpPr>
        <p:spPr>
          <a:xfrm>
            <a:off x="3053160" y="1870920"/>
            <a:ext cx="2255040" cy="11325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Compétence PLU : CCGA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541800" y="6120"/>
            <a:ext cx="5346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5AB49C"/>
                </a:solidFill>
                <a:latin typeface="Calibri"/>
              </a:rPr>
              <a:t>La compétence PLU</a:t>
            </a:r>
            <a:endParaRPr lang="fr-F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900" b="0" strike="noStrike" spc="-1">
                <a:solidFill>
                  <a:srgbClr val="5AB49C"/>
                </a:solidFill>
                <a:latin typeface="Calibri"/>
              </a:rPr>
              <a:t>Etat des lieux en communes</a:t>
            </a:r>
            <a:endParaRPr lang="fr-FR" sz="1900" b="0" strike="noStrike" spc="-1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531720" y="1026000"/>
            <a:ext cx="5871960" cy="585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Calibri"/>
              </a:rPr>
              <a:t>Balazuc : RNU</a:t>
            </a:r>
            <a:br/>
            <a:r>
              <a:rPr lang="fr-FR" sz="1800" b="0" strike="noStrike" spc="-1">
                <a:solidFill>
                  <a:srgbClr val="FF0000"/>
                </a:solidFill>
                <a:latin typeface="Calibri"/>
              </a:rPr>
              <a:t>Bessas : RNU</a:t>
            </a:r>
            <a:br/>
            <a:r>
              <a:rPr lang="fr-FR" sz="1800" b="0" strike="noStrike" spc="-1">
                <a:solidFill>
                  <a:srgbClr val="0070C0"/>
                </a:solidFill>
                <a:latin typeface="Calibri"/>
              </a:rPr>
              <a:t>Chauzon : PLU 2020</a:t>
            </a:r>
            <a:br/>
            <a:r>
              <a:rPr lang="fr-FR" sz="1800" b="0" strike="noStrike" spc="-1">
                <a:solidFill>
                  <a:srgbClr val="FF0000"/>
                </a:solidFill>
                <a:latin typeface="Calibri"/>
              </a:rPr>
              <a:t>Grospierres : RNU </a:t>
            </a:r>
            <a:r>
              <a:rPr lang="fr-FR" sz="1800" b="0" u="sng" strike="noStrike" spc="-1">
                <a:solidFill>
                  <a:srgbClr val="FF0000"/>
                </a:solidFill>
                <a:uFillTx/>
                <a:latin typeface="Calibri"/>
              </a:rPr>
              <a:t>en révision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Calibri"/>
              </a:rPr>
              <a:t>Labastide : RNU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Labeaume : PLU 2008</a:t>
            </a:r>
            <a:br/>
            <a:r>
              <a:rPr lang="fr-FR" sz="1800" b="0" strike="noStrike" spc="-1">
                <a:solidFill>
                  <a:srgbClr val="0070C0"/>
                </a:solidFill>
                <a:latin typeface="Calibri"/>
              </a:rPr>
              <a:t>Lagorce : PLU 2021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Lanas : PLU 2012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Orgnac : PLU 2013 &gt; en modification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Pradons : PLU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Rochecolombe : Carte communale</a:t>
            </a:r>
            <a:br/>
            <a:r>
              <a:rPr lang="fr-FR" sz="1800" b="0" strike="noStrike" spc="-1">
                <a:solidFill>
                  <a:srgbClr val="0070C0"/>
                </a:solidFill>
                <a:latin typeface="Calibri"/>
              </a:rPr>
              <a:t>Ruoms : PLU 2018 </a:t>
            </a:r>
            <a:br/>
            <a:r>
              <a:rPr lang="fr-FR" sz="1800" b="0" strike="noStrike" spc="-1">
                <a:solidFill>
                  <a:srgbClr val="FF0000"/>
                </a:solidFill>
                <a:latin typeface="Calibri"/>
              </a:rPr>
              <a:t>Saint Alban : RNU &gt; </a:t>
            </a:r>
            <a:r>
              <a:rPr lang="fr-FR" sz="1800" b="0" u="sng" strike="noStrike" spc="-1">
                <a:solidFill>
                  <a:srgbClr val="FF0000"/>
                </a:solidFill>
                <a:uFillTx/>
                <a:latin typeface="Calibri"/>
              </a:rPr>
              <a:t>en révision</a:t>
            </a:r>
            <a:br/>
            <a:r>
              <a:rPr lang="fr-FR" sz="1800" b="0" strike="noStrike" spc="-1">
                <a:solidFill>
                  <a:srgbClr val="FF0000"/>
                </a:solidFill>
                <a:latin typeface="Calibri"/>
              </a:rPr>
              <a:t>Saint Remèze : RNU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70C0"/>
                </a:solidFill>
                <a:latin typeface="Calibri"/>
              </a:rPr>
              <a:t>Salavas : PLU 2018</a:t>
            </a:r>
            <a:br/>
            <a:r>
              <a:rPr lang="fr-FR" sz="1800" b="0" strike="noStrike" spc="-1">
                <a:solidFill>
                  <a:srgbClr val="0070C0"/>
                </a:solidFill>
                <a:latin typeface="Calibri"/>
              </a:rPr>
              <a:t>Saint-Maurice : PLU 2018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70C0"/>
                </a:solidFill>
                <a:latin typeface="Calibri"/>
              </a:rPr>
              <a:t>Sampzon : PLU 2018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Vagnas : PLU 2007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Vallon : PLU 2007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Vogüé : PLU 2003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4572000" y="2368800"/>
            <a:ext cx="4244400" cy="1553760"/>
          </a:xfrm>
          <a:prstGeom prst="rect">
            <a:avLst/>
          </a:prstGeom>
          <a:noFill/>
          <a:ln w="3816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595959"/>
                </a:solidFill>
                <a:latin typeface="Calibri"/>
              </a:rPr>
              <a:t>Coût moyen d’un PLU communal :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595959"/>
                </a:solidFill>
                <a:latin typeface="Calibri"/>
              </a:rPr>
              <a:t>30 000€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595959"/>
                </a:solidFill>
                <a:latin typeface="Calibri"/>
              </a:rPr>
              <a:t>Coût du PLUi pris en charge par la CCGA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5167440" y="4538520"/>
            <a:ext cx="377280" cy="293400"/>
          </a:xfrm>
          <a:prstGeom prst="rect">
            <a:avLst/>
          </a:prstGeom>
          <a:solidFill>
            <a:srgbClr val="FF000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9" name="CustomShape 5"/>
          <p:cNvSpPr/>
          <p:nvPr/>
        </p:nvSpPr>
        <p:spPr>
          <a:xfrm>
            <a:off x="5167440" y="4958280"/>
            <a:ext cx="377280" cy="29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0" name="CustomShape 6"/>
          <p:cNvSpPr/>
          <p:nvPr/>
        </p:nvSpPr>
        <p:spPr>
          <a:xfrm>
            <a:off x="5167440" y="5388840"/>
            <a:ext cx="377280" cy="293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1" name="CustomShape 7"/>
          <p:cNvSpPr/>
          <p:nvPr/>
        </p:nvSpPr>
        <p:spPr>
          <a:xfrm>
            <a:off x="5691960" y="4508280"/>
            <a:ext cx="2004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404040"/>
                </a:solidFill>
                <a:latin typeface="Calibri"/>
              </a:rPr>
              <a:t>Pas de PLU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92" name="CustomShape 8"/>
          <p:cNvSpPr/>
          <p:nvPr/>
        </p:nvSpPr>
        <p:spPr>
          <a:xfrm>
            <a:off x="5691960" y="4911480"/>
            <a:ext cx="2004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404040"/>
                </a:solidFill>
                <a:latin typeface="Calibri"/>
              </a:rPr>
              <a:t>PLU récents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93" name="CustomShape 9"/>
          <p:cNvSpPr/>
          <p:nvPr/>
        </p:nvSpPr>
        <p:spPr>
          <a:xfrm>
            <a:off x="5691960" y="5351040"/>
            <a:ext cx="2004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404040"/>
                </a:solidFill>
                <a:latin typeface="Calibri"/>
              </a:rPr>
              <a:t>PLU anciens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 7"/>
          <p:cNvPicPr/>
          <p:nvPr/>
        </p:nvPicPr>
        <p:blipFill>
          <a:blip r:embed="rId2"/>
          <a:stretch/>
        </p:blipFill>
        <p:spPr>
          <a:xfrm>
            <a:off x="8396280" y="457200"/>
            <a:ext cx="1204560" cy="64908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6" name="Image 5"/>
          <p:cNvPicPr/>
          <p:nvPr/>
        </p:nvPicPr>
        <p:blipFill>
          <a:blip r:embed="rId3"/>
          <a:stretch/>
        </p:blipFill>
        <p:spPr>
          <a:xfrm rot="16200000">
            <a:off x="3746520" y="2025360"/>
            <a:ext cx="10511640" cy="2282400"/>
          </a:xfrm>
          <a:prstGeom prst="rect">
            <a:avLst/>
          </a:prstGeom>
          <a:ln>
            <a:noFill/>
          </a:ln>
        </p:spPr>
      </p:pic>
      <p:sp>
        <p:nvSpPr>
          <p:cNvPr id="197" name="TextShape 2"/>
          <p:cNvSpPr txBox="1"/>
          <p:nvPr/>
        </p:nvSpPr>
        <p:spPr>
          <a:xfrm>
            <a:off x="199080" y="-20880"/>
            <a:ext cx="812556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5AB49C"/>
                </a:solidFill>
                <a:latin typeface="Calibri"/>
              </a:rPr>
              <a:t>Les possibilités d’évolution d’un PLU communal</a:t>
            </a: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352440" y="1541520"/>
            <a:ext cx="1790280" cy="10393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La modification simplifiée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0" strike="noStrike" spc="-1">
                <a:solidFill>
                  <a:srgbClr val="FFFFFF"/>
                </a:solidFill>
                <a:latin typeface="Calibri"/>
              </a:rPr>
              <a:t>(Pas enquête Publique)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3501000" y="1534320"/>
            <a:ext cx="2847600" cy="10393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Des changements mineurs (</a:t>
            </a:r>
            <a:r>
              <a:rPr lang="fr-FR" sz="1400" b="0" strike="noStrike" spc="-1">
                <a:solidFill>
                  <a:srgbClr val="FFFFFF"/>
                </a:solidFill>
                <a:latin typeface="Calibri"/>
              </a:rPr>
              <a:t>règlement, ouvertures de – de 20% des droits a construire existants</a:t>
            </a: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2209680" y="1962000"/>
            <a:ext cx="1371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Concerne -&gt;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6348960" y="1922400"/>
            <a:ext cx="1618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-&gt; </a:t>
            </a:r>
            <a:r>
              <a:rPr lang="fr-FR" sz="1800" b="1" strike="noStrike" spc="-1">
                <a:solidFill>
                  <a:srgbClr val="C0504D"/>
                </a:solidFill>
                <a:latin typeface="Calibri"/>
              </a:rPr>
              <a:t>POSSIBLE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2" name="CustomShape 7"/>
          <p:cNvSpPr/>
          <p:nvPr/>
        </p:nvSpPr>
        <p:spPr>
          <a:xfrm>
            <a:off x="352440" y="2727720"/>
            <a:ext cx="1790280" cy="93312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La modification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0" strike="noStrike" spc="-1">
                <a:solidFill>
                  <a:srgbClr val="FFFFFF"/>
                </a:solidFill>
                <a:latin typeface="Calibri"/>
              </a:rPr>
              <a:t>(Enquête Publique)</a:t>
            </a:r>
            <a:endParaRPr lang="fr-F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400" b="0" strike="noStrike" spc="-1">
              <a:latin typeface="Arial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3501000" y="2720160"/>
            <a:ext cx="2847600" cy="93312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Des changements qui entrainent + de 20% des droits existants)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4" name="CustomShape 9"/>
          <p:cNvSpPr/>
          <p:nvPr/>
        </p:nvSpPr>
        <p:spPr>
          <a:xfrm>
            <a:off x="2209680" y="3042000"/>
            <a:ext cx="1371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Concerne -&gt;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5" name="CustomShape 10"/>
          <p:cNvSpPr/>
          <p:nvPr/>
        </p:nvSpPr>
        <p:spPr>
          <a:xfrm>
            <a:off x="6348960" y="3002400"/>
            <a:ext cx="1618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-&gt; </a:t>
            </a:r>
            <a:r>
              <a:rPr lang="fr-FR" sz="1800" b="1" strike="noStrike" spc="-1">
                <a:solidFill>
                  <a:srgbClr val="C0504D"/>
                </a:solidFill>
                <a:latin typeface="Calibri"/>
              </a:rPr>
              <a:t>POSSIBLE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6" name="CustomShape 11"/>
          <p:cNvSpPr/>
          <p:nvPr/>
        </p:nvSpPr>
        <p:spPr>
          <a:xfrm>
            <a:off x="352440" y="3802320"/>
            <a:ext cx="1790280" cy="933120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La déclaration de projet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7" name="CustomShape 12"/>
          <p:cNvSpPr/>
          <p:nvPr/>
        </p:nvSpPr>
        <p:spPr>
          <a:xfrm>
            <a:off x="3501000" y="3794760"/>
            <a:ext cx="2847600" cy="933120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Un projet spécifique ciblé, qualifié d’intérêt général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8" name="CustomShape 13"/>
          <p:cNvSpPr/>
          <p:nvPr/>
        </p:nvSpPr>
        <p:spPr>
          <a:xfrm>
            <a:off x="2209680" y="4116600"/>
            <a:ext cx="1371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Concerne -&gt;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9" name="CustomShape 14"/>
          <p:cNvSpPr/>
          <p:nvPr/>
        </p:nvSpPr>
        <p:spPr>
          <a:xfrm>
            <a:off x="6348960" y="4077000"/>
            <a:ext cx="1618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-&gt; </a:t>
            </a:r>
            <a:r>
              <a:rPr lang="fr-FR" sz="1800" b="1" strike="noStrike" spc="-1">
                <a:solidFill>
                  <a:srgbClr val="C0504D"/>
                </a:solidFill>
                <a:latin typeface="Calibri"/>
              </a:rPr>
              <a:t>POSSIBLE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0" name="CustomShape 15"/>
          <p:cNvSpPr/>
          <p:nvPr/>
        </p:nvSpPr>
        <p:spPr>
          <a:xfrm>
            <a:off x="352440" y="4847400"/>
            <a:ext cx="1790280" cy="93312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La révision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1" name="CustomShape 16"/>
          <p:cNvSpPr/>
          <p:nvPr/>
        </p:nvSpPr>
        <p:spPr>
          <a:xfrm>
            <a:off x="3501000" y="4839840"/>
            <a:ext cx="2847600" cy="93312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Un changement en profondeur du document (PADD)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2" name="CustomShape 17"/>
          <p:cNvSpPr/>
          <p:nvPr/>
        </p:nvSpPr>
        <p:spPr>
          <a:xfrm>
            <a:off x="2209680" y="5161680"/>
            <a:ext cx="1371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Concerne -&gt;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3" name="CustomShape 18"/>
          <p:cNvSpPr/>
          <p:nvPr/>
        </p:nvSpPr>
        <p:spPr>
          <a:xfrm>
            <a:off x="6348960" y="5122080"/>
            <a:ext cx="1618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504D"/>
                </a:solidFill>
                <a:latin typeface="Calibri"/>
              </a:rPr>
              <a:t>-&gt; </a:t>
            </a:r>
            <a:r>
              <a:rPr lang="fr-FR" sz="1800" b="1" strike="noStrike" spc="-1">
                <a:solidFill>
                  <a:srgbClr val="C0504D"/>
                </a:solidFill>
                <a:latin typeface="Calibri"/>
              </a:rPr>
              <a:t>IMPOSSIBLE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 1"/>
          <p:cNvPicPr/>
          <p:nvPr/>
        </p:nvPicPr>
        <p:blipFill>
          <a:blip r:embed="rId2"/>
          <a:stretch/>
        </p:blipFill>
        <p:spPr>
          <a:xfrm rot="16200000">
            <a:off x="3746520" y="2025360"/>
            <a:ext cx="10511640" cy="2282400"/>
          </a:xfrm>
          <a:prstGeom prst="rect">
            <a:avLst/>
          </a:prstGeom>
          <a:ln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199080" y="226800"/>
            <a:ext cx="812556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5AB49C"/>
                </a:solidFill>
                <a:latin typeface="Calibri"/>
              </a:rPr>
              <a:t>La démarche de modification d’un PLU communal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629080" y="2190600"/>
            <a:ext cx="2787480" cy="11426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Demande écrite et motivée de la commune sur la nature de la modification.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2636280" y="885960"/>
            <a:ext cx="2787480" cy="11426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Possibilité de prise de contact avec les services CCGA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2629080" y="3524400"/>
            <a:ext cx="2787480" cy="466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Information en bureau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2629080" y="4162680"/>
            <a:ext cx="2787480" cy="618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Arrêté ou Délibération engageant la procédure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2636280" y="4962960"/>
            <a:ext cx="2787480" cy="618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Coordination technique Commune /CCGA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1" name="CustomShape 7"/>
          <p:cNvSpPr/>
          <p:nvPr/>
        </p:nvSpPr>
        <p:spPr>
          <a:xfrm>
            <a:off x="2636280" y="5743800"/>
            <a:ext cx="2787480" cy="8092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Lancement, réalisation, Approbation en conseil communautaire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2" name="CustomShape 8"/>
          <p:cNvSpPr/>
          <p:nvPr/>
        </p:nvSpPr>
        <p:spPr>
          <a:xfrm>
            <a:off x="5734080" y="1076400"/>
            <a:ext cx="307440" cy="5371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271080" y="387360"/>
            <a:ext cx="7936920" cy="57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5AB49C"/>
                </a:solidFill>
                <a:latin typeface="Calibri"/>
              </a:rPr>
              <a:t>Le contenu et les objectifs du PLUi</a:t>
            </a:r>
            <a:endParaRPr lang="fr-F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595959"/>
                </a:solidFill>
                <a:latin typeface="Calibri"/>
              </a:rPr>
              <a:t>Aménager le territoire à l’échelle de vie des habitants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595959"/>
                </a:solidFill>
                <a:latin typeface="Calibri"/>
              </a:rPr>
              <a:t>Apporter une réponse au projet de territoire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595959"/>
                </a:solidFill>
                <a:latin typeface="Calibri"/>
              </a:rPr>
              <a:t>Articuler les politiques sectorielles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595959"/>
                </a:solidFill>
                <a:latin typeface="Calibri"/>
              </a:rPr>
              <a:t>Mutualiser les moyens 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224" name="Image 5"/>
          <p:cNvPicPr/>
          <p:nvPr/>
        </p:nvPicPr>
        <p:blipFill>
          <a:blip r:embed="rId2"/>
          <a:stretch/>
        </p:blipFill>
        <p:spPr>
          <a:xfrm rot="16200000">
            <a:off x="3746520" y="2025720"/>
            <a:ext cx="10511280" cy="228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-441360" y="50760"/>
            <a:ext cx="766728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5AB49C"/>
                </a:solidFill>
                <a:latin typeface="Calibri"/>
              </a:rPr>
              <a:t>Le contenu et les objectifs du PLUi</a:t>
            </a: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Image 8"/>
          <p:cNvPicPr/>
          <p:nvPr/>
        </p:nvPicPr>
        <p:blipFill>
          <a:blip r:embed="rId2"/>
          <a:stretch/>
        </p:blipFill>
        <p:spPr>
          <a:xfrm rot="16200000">
            <a:off x="3746520" y="2025360"/>
            <a:ext cx="10511640" cy="2282400"/>
          </a:xfrm>
          <a:prstGeom prst="rect">
            <a:avLst/>
          </a:prstGeom>
          <a:ln>
            <a:noFill/>
          </a:ln>
        </p:spPr>
      </p:pic>
      <p:sp>
        <p:nvSpPr>
          <p:cNvPr id="227" name="CustomShape 2"/>
          <p:cNvSpPr/>
          <p:nvPr/>
        </p:nvSpPr>
        <p:spPr>
          <a:xfrm>
            <a:off x="609480" y="1346040"/>
            <a:ext cx="22824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Le rapport de présentation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609480" y="3035160"/>
            <a:ext cx="22824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Le PADD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0" strike="noStrike" spc="-1">
                <a:solidFill>
                  <a:srgbClr val="FFFFFF"/>
                </a:solidFill>
                <a:latin typeface="Calibri"/>
              </a:rPr>
              <a:t>(Projet d’aménagement et de développement durables)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609480" y="4754160"/>
            <a:ext cx="22824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Le règlement (écrit et graphique)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291960" y="1905120"/>
            <a:ext cx="202680" cy="37587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1" name="CustomShape 6"/>
          <p:cNvSpPr/>
          <p:nvPr/>
        </p:nvSpPr>
        <p:spPr>
          <a:xfrm>
            <a:off x="3465720" y="1346040"/>
            <a:ext cx="37602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Analyse le territoire, diagnostique les atouts et les faiblesses, collectes les données…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2" name="CustomShape 7"/>
          <p:cNvSpPr/>
          <p:nvPr/>
        </p:nvSpPr>
        <p:spPr>
          <a:xfrm>
            <a:off x="3516480" y="3035160"/>
            <a:ext cx="37602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Propose une traduction du projet politique : les objectifs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3" name="CustomShape 8"/>
          <p:cNvSpPr/>
          <p:nvPr/>
        </p:nvSpPr>
        <p:spPr>
          <a:xfrm>
            <a:off x="3554640" y="4762440"/>
            <a:ext cx="37602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Appose le droit du sol règlementaire des différents secteurs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4" name="CustomShape 9"/>
          <p:cNvSpPr/>
          <p:nvPr/>
        </p:nvSpPr>
        <p:spPr>
          <a:xfrm rot="5400000">
            <a:off x="1478880" y="2723040"/>
            <a:ext cx="520560" cy="255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5" name="CustomShape 10"/>
          <p:cNvSpPr/>
          <p:nvPr/>
        </p:nvSpPr>
        <p:spPr>
          <a:xfrm rot="5400000">
            <a:off x="1478880" y="4427280"/>
            <a:ext cx="520560" cy="255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6" name="CustomShape 11"/>
          <p:cNvSpPr/>
          <p:nvPr/>
        </p:nvSpPr>
        <p:spPr>
          <a:xfrm rot="5400000">
            <a:off x="5139720" y="2723040"/>
            <a:ext cx="520560" cy="255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7" name="CustomShape 12"/>
          <p:cNvSpPr/>
          <p:nvPr/>
        </p:nvSpPr>
        <p:spPr>
          <a:xfrm rot="5400000">
            <a:off x="5139720" y="4427280"/>
            <a:ext cx="520560" cy="255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86120" y="-82440"/>
            <a:ext cx="81320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5AB49C"/>
                </a:solidFill>
                <a:latin typeface="Calibri"/>
              </a:rPr>
              <a:t>Zoom sur les Orientations d’Aménagement et de Programmation (OAP) 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261720" y="1422360"/>
            <a:ext cx="22824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Le rapport de présentation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261720" y="3166560"/>
            <a:ext cx="22824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Le PADD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261720" y="4889520"/>
            <a:ext cx="22824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Le règlement (écrit et graphique)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242" name="Image 8"/>
          <p:cNvPicPr/>
          <p:nvPr/>
        </p:nvPicPr>
        <p:blipFill>
          <a:blip r:embed="rId2"/>
          <a:stretch/>
        </p:blipFill>
        <p:spPr>
          <a:xfrm rot="16200000">
            <a:off x="3746520" y="2025360"/>
            <a:ext cx="10511640" cy="2282400"/>
          </a:xfrm>
          <a:prstGeom prst="rect">
            <a:avLst/>
          </a:prstGeom>
          <a:ln>
            <a:noFill/>
          </a:ln>
        </p:spPr>
      </p:pic>
      <p:pic>
        <p:nvPicPr>
          <p:cNvPr id="243" name="Image 4"/>
          <p:cNvPicPr/>
          <p:nvPr/>
        </p:nvPicPr>
        <p:blipFill>
          <a:blip r:embed="rId3"/>
          <a:srcRect l="51935" t="8686"/>
          <a:stretch/>
        </p:blipFill>
        <p:spPr>
          <a:xfrm>
            <a:off x="5477760" y="1422360"/>
            <a:ext cx="3987360" cy="4570200"/>
          </a:xfrm>
          <a:prstGeom prst="rect">
            <a:avLst/>
          </a:prstGeom>
          <a:ln>
            <a:noFill/>
          </a:ln>
        </p:spPr>
      </p:pic>
      <p:sp>
        <p:nvSpPr>
          <p:cNvPr id="244" name="CustomShape 5"/>
          <p:cNvSpPr/>
          <p:nvPr/>
        </p:nvSpPr>
        <p:spPr>
          <a:xfrm>
            <a:off x="2869920" y="1432080"/>
            <a:ext cx="22824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Recensement et analyse des dents creuses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5" name="CustomShape 6"/>
          <p:cNvSpPr/>
          <p:nvPr/>
        </p:nvSpPr>
        <p:spPr>
          <a:xfrm>
            <a:off x="2869920" y="3166560"/>
            <a:ext cx="22824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Orientations d’aménagement (OAP)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6" name="CustomShape 7"/>
          <p:cNvSpPr/>
          <p:nvPr/>
        </p:nvSpPr>
        <p:spPr>
          <a:xfrm>
            <a:off x="2869920" y="4901040"/>
            <a:ext cx="2282400" cy="1320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Zones soumises aux orientations d’aménagement d’ensemble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7" name="CustomShape 8"/>
          <p:cNvSpPr/>
          <p:nvPr/>
        </p:nvSpPr>
        <p:spPr>
          <a:xfrm>
            <a:off x="2544840" y="2092320"/>
            <a:ext cx="324720" cy="16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8" name="CustomShape 9"/>
          <p:cNvSpPr/>
          <p:nvPr/>
        </p:nvSpPr>
        <p:spPr>
          <a:xfrm rot="5400000">
            <a:off x="3870000" y="2831400"/>
            <a:ext cx="324720" cy="16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9" name="CustomShape 10"/>
          <p:cNvSpPr/>
          <p:nvPr/>
        </p:nvSpPr>
        <p:spPr>
          <a:xfrm>
            <a:off x="2544840" y="3781440"/>
            <a:ext cx="324720" cy="16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0" name="CustomShape 11"/>
          <p:cNvSpPr/>
          <p:nvPr/>
        </p:nvSpPr>
        <p:spPr>
          <a:xfrm>
            <a:off x="2544840" y="5477400"/>
            <a:ext cx="324720" cy="16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1" name="CustomShape 12"/>
          <p:cNvSpPr/>
          <p:nvPr/>
        </p:nvSpPr>
        <p:spPr>
          <a:xfrm rot="5400000">
            <a:off x="3870000" y="4565880"/>
            <a:ext cx="324720" cy="16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1170</Words>
  <Application>Microsoft Office PowerPoint</Application>
  <PresentationFormat>Affichage à l'écran (4:3)</PresentationFormat>
  <Paragraphs>187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Vas-Y Paulette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</dc:title>
  <dc:subject/>
  <dc:creator>Vas-y Paulette</dc:creator>
  <dc:description/>
  <cp:lastModifiedBy>Thomas INSELIN</cp:lastModifiedBy>
  <cp:revision>77</cp:revision>
  <dcterms:created xsi:type="dcterms:W3CDTF">2018-07-30T13:45:06Z</dcterms:created>
  <dcterms:modified xsi:type="dcterms:W3CDTF">2021-04-23T11:56:06Z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Vas-Y Paulette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