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74" r:id="rId2"/>
    <p:sldId id="256" r:id="rId3"/>
    <p:sldId id="257" r:id="rId4"/>
    <p:sldId id="258" r:id="rId5"/>
    <p:sldId id="289" r:id="rId6"/>
    <p:sldId id="259" r:id="rId7"/>
    <p:sldId id="277" r:id="rId8"/>
    <p:sldId id="284" r:id="rId9"/>
    <p:sldId id="278" r:id="rId10"/>
    <p:sldId id="286" r:id="rId11"/>
    <p:sldId id="272" r:id="rId12"/>
    <p:sldId id="287" r:id="rId13"/>
    <p:sldId id="279" r:id="rId14"/>
    <p:sldId id="280" r:id="rId15"/>
    <p:sldId id="281" r:id="rId16"/>
    <p:sldId id="260" r:id="rId17"/>
    <p:sldId id="282" r:id="rId18"/>
    <p:sldId id="261" r:id="rId19"/>
    <p:sldId id="283" r:id="rId20"/>
    <p:sldId id="262" r:id="rId21"/>
    <p:sldId id="263" r:id="rId22"/>
    <p:sldId id="288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ena Pitz" initials="V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159"/>
    <a:srgbClr val="CCE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1292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55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ABEF9BA-407A-4FB1-8A9A-FF6A5C20F6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1D1E83-3C85-4E42-9545-E14D31128D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D268D-1D67-45F4-B9AC-E74BB3986C00}" type="datetimeFigureOut">
              <a:rPr lang="fr-BE" smtClean="0"/>
              <a:t>09-01-20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47405F-8D51-47DE-83D3-E5D2A07A76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7F5FAA-2A03-4FDE-A40E-B9A459CC73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2BF89-704B-4E36-A380-D91ED6F6C48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8296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4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0957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0" i="0" u="none" strike="noStrike" cap="none" dirty="0" err="1"/>
              <a:t>Prepa</a:t>
            </a:r>
            <a:r>
              <a:rPr lang="nl-BE" sz="1800" b="0" i="0" u="none" strike="noStrike" cap="none" dirty="0"/>
              <a:t> :  </a:t>
            </a:r>
            <a:r>
              <a:rPr lang="nl-BE" sz="1800" b="0" i="0" u="none" strike="noStrike" cap="none" dirty="0" err="1"/>
              <a:t>ayez</a:t>
            </a:r>
            <a:r>
              <a:rPr lang="nl-BE" sz="1800" b="0" i="0" u="none" strike="noStrike" cap="none" dirty="0"/>
              <a:t> </a:t>
            </a:r>
            <a:r>
              <a:rPr lang="nl-BE" sz="1800" b="0" i="0" u="none" strike="noStrike" cap="none" dirty="0" err="1"/>
              <a:t>un</a:t>
            </a:r>
            <a:r>
              <a:rPr lang="nl-BE" sz="1800" b="0" i="0" u="none" strike="noStrike" cap="none" dirty="0"/>
              <a:t> </a:t>
            </a:r>
            <a:r>
              <a:rPr lang="nl-BE" sz="1800" b="0" i="0" u="none" strike="noStrike" cap="none" dirty="0" err="1"/>
              <a:t>bic,papier</a:t>
            </a:r>
            <a:r>
              <a:rPr lang="nl-BE" sz="1800" b="0" i="0" u="none" strike="noStrike" cap="none" dirty="0"/>
              <a:t>, </a:t>
            </a:r>
            <a:r>
              <a:rPr lang="nl-BE" sz="1800" b="0" i="0" u="none" strike="noStrike" cap="none" dirty="0" err="1"/>
              <a:t>votre</a:t>
            </a:r>
            <a:r>
              <a:rPr lang="nl-BE" sz="1800" b="0" i="0" u="none" strike="noStrike" cap="none" dirty="0"/>
              <a:t> cv, </a:t>
            </a:r>
            <a:r>
              <a:rPr lang="nl-BE" sz="1800" b="0" i="0" u="none" strike="noStrike" cap="none" dirty="0" err="1"/>
              <a:t>le</a:t>
            </a:r>
            <a:r>
              <a:rPr lang="nl-BE" sz="1800" b="0" i="0" u="none" strike="noStrike" cap="none" dirty="0"/>
              <a:t> job </a:t>
            </a:r>
            <a:r>
              <a:rPr lang="nl-BE" sz="1800" b="0" i="0" u="none" strike="noStrike" cap="none" dirty="0" err="1"/>
              <a:t>desc</a:t>
            </a:r>
            <a:r>
              <a:rPr lang="nl-BE" sz="1800" b="0" i="0" u="none" strike="noStrike" cap="none" dirty="0"/>
              <a:t>, </a:t>
            </a:r>
            <a:r>
              <a:rPr lang="nl-BE" sz="1800" b="0" i="0" u="none" strike="noStrike" cap="none" dirty="0" err="1"/>
              <a:t>un</a:t>
            </a:r>
            <a:r>
              <a:rPr lang="nl-BE" sz="1800" b="0" i="0" u="none" strike="noStrike" cap="none" dirty="0"/>
              <a:t> verre </a:t>
            </a:r>
            <a:r>
              <a:rPr lang="nl-BE" sz="1800" b="0" i="0" u="none" strike="noStrike" cap="none" dirty="0" err="1"/>
              <a:t>d’eau</a:t>
            </a:r>
            <a:r>
              <a:rPr lang="nl-BE" sz="1800" b="0" i="0" u="none" strike="noStrike" cap="none" dirty="0"/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0" i="0" u="none" strike="noStrike" cap="none" dirty="0"/>
              <a:t>La </a:t>
            </a:r>
            <a:r>
              <a:rPr lang="nl-BE" sz="1800" b="0" i="0" u="none" strike="noStrike" cap="none" dirty="0" err="1"/>
              <a:t>technique</a:t>
            </a:r>
            <a:r>
              <a:rPr lang="nl-BE" sz="1800" b="0" i="0" u="none" strike="noStrike" cap="none" dirty="0"/>
              <a:t> : check camera et </a:t>
            </a:r>
            <a:r>
              <a:rPr lang="nl-BE" sz="1800" b="0" i="0" u="none" strike="noStrike" cap="none" dirty="0" err="1"/>
              <a:t>wifi</a:t>
            </a:r>
            <a:endParaRPr lang="nl-BE"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0" i="0" u="none" strike="noStrike" cap="none" dirty="0"/>
              <a:t>Le </a:t>
            </a:r>
            <a:r>
              <a:rPr lang="nl-BE" sz="1800" b="0" i="0" u="none" strike="noStrike" cap="none" dirty="0" err="1"/>
              <a:t>décor</a:t>
            </a:r>
            <a:r>
              <a:rPr lang="nl-BE" sz="1800" b="0" i="0" u="none" strike="noStrike" cap="none" dirty="0"/>
              <a:t> : pas de </a:t>
            </a:r>
            <a:r>
              <a:rPr lang="nl-BE" sz="1800" b="0" i="0" u="none" strike="noStrike" cap="none" dirty="0" err="1"/>
              <a:t>bazarre</a:t>
            </a:r>
            <a:r>
              <a:rPr lang="nl-BE" sz="1800" b="0" i="0" u="none" strike="noStrike" cap="none" dirty="0"/>
              <a:t> en </a:t>
            </a:r>
            <a:r>
              <a:rPr lang="nl-BE" sz="1800" b="0" i="0" u="none" strike="noStrike" cap="none" dirty="0" err="1"/>
              <a:t>arrière</a:t>
            </a:r>
            <a:r>
              <a:rPr lang="nl-BE" sz="1800" b="0" i="0" u="none" strike="noStrike" cap="none" dirty="0"/>
              <a:t> fond (</a:t>
            </a:r>
            <a:r>
              <a:rPr lang="nl-BE" sz="1800" b="0" i="0" u="none" strike="noStrike" cap="none" dirty="0" err="1"/>
              <a:t>cela</a:t>
            </a:r>
            <a:r>
              <a:rPr lang="nl-BE" sz="1800" b="0" i="0" u="none" strike="noStrike" cap="none" dirty="0"/>
              <a:t> peut </a:t>
            </a:r>
            <a:r>
              <a:rPr lang="nl-BE" sz="1800" b="0" i="0" u="none" strike="noStrike" cap="none" dirty="0" err="1"/>
              <a:t>distraire</a:t>
            </a:r>
            <a:r>
              <a:rPr lang="nl-BE" sz="1800" b="0" i="0" u="none" strike="noStrike" cap="none" dirty="0"/>
              <a:t> la </a:t>
            </a:r>
            <a:r>
              <a:rPr lang="nl-BE" sz="1800" b="0" i="0" u="none" strike="noStrike" cap="none" dirty="0" err="1"/>
              <a:t>personne</a:t>
            </a:r>
            <a:r>
              <a:rPr lang="nl-BE" sz="1800" b="0" i="0" u="none" strike="noStrike" cap="none" dirty="0"/>
              <a:t>); la </a:t>
            </a:r>
            <a:r>
              <a:rPr lang="nl-BE" sz="1800" b="0" i="0" u="none" strike="noStrike" cap="none" dirty="0" err="1"/>
              <a:t>bonne</a:t>
            </a:r>
            <a:r>
              <a:rPr lang="nl-BE" sz="1800" b="0" i="0" u="none" strike="noStrike" cap="none" dirty="0"/>
              <a:t> </a:t>
            </a:r>
            <a:r>
              <a:rPr lang="nl-BE" sz="1800" b="0" i="0" u="none" strike="noStrike" cap="none" dirty="0" err="1"/>
              <a:t>lumière</a:t>
            </a:r>
            <a:r>
              <a:rPr lang="nl-BE" sz="1800" b="0" i="0" u="none" strike="noStrike" cap="none" dirty="0"/>
              <a:t> (pas dos à la </a:t>
            </a:r>
            <a:r>
              <a:rPr lang="nl-BE" sz="1800" b="0" i="0" u="none" strike="noStrike" cap="none" dirty="0" err="1"/>
              <a:t>fenêtre</a:t>
            </a:r>
            <a:r>
              <a:rPr lang="nl-BE" sz="1800" b="0" i="0" u="none" strike="noStrike" cap="none" dirty="0"/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0" i="0" u="none" strike="noStrike" cap="none" dirty="0"/>
              <a:t>PC à la </a:t>
            </a:r>
            <a:r>
              <a:rPr lang="nl-BE" sz="1800" b="0" i="0" u="none" strike="noStrike" cap="none" dirty="0" err="1"/>
              <a:t>bonne</a:t>
            </a:r>
            <a:r>
              <a:rPr lang="nl-BE" sz="1800" b="0" i="0" u="none" strike="noStrike" cap="none" dirty="0"/>
              <a:t> </a:t>
            </a:r>
            <a:r>
              <a:rPr lang="nl-BE" sz="1800" b="0" i="0" u="none" strike="noStrike" cap="none" dirty="0" err="1"/>
              <a:t>hauteur</a:t>
            </a:r>
            <a:endParaRPr lang="nl-BE"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0" i="0" u="none" strike="noStrike" cap="none" dirty="0"/>
              <a:t>Dress code : comme à </a:t>
            </a:r>
            <a:r>
              <a:rPr lang="nl-BE" sz="1800" b="0" i="0" u="none" strike="noStrike" cap="none" dirty="0" err="1"/>
              <a:t>l’iv</a:t>
            </a:r>
            <a:r>
              <a:rPr lang="nl-BE" sz="1800" b="0" i="0" u="none" strike="noStrike" cap="none" dirty="0"/>
              <a:t> ; on </a:t>
            </a:r>
            <a:r>
              <a:rPr lang="nl-BE" sz="1800" b="0" i="0" u="none" strike="noStrike" cap="none" dirty="0" err="1"/>
              <a:t>évitera</a:t>
            </a:r>
            <a:r>
              <a:rPr lang="nl-BE" sz="1800" b="0" i="0" u="none" strike="noStrike" cap="none" baseline="0" dirty="0"/>
              <a:t> du </a:t>
            </a:r>
            <a:r>
              <a:rPr lang="nl-BE" sz="1800" b="0" i="0" u="none" strike="noStrike" cap="none" baseline="0" dirty="0" err="1"/>
              <a:t>blanc</a:t>
            </a:r>
            <a:r>
              <a:rPr lang="nl-BE" sz="1800" b="0" i="0" u="none" strike="noStrike" cap="none" baseline="0" dirty="0"/>
              <a:t> et des </a:t>
            </a:r>
            <a:r>
              <a:rPr lang="nl-BE" sz="1800" b="0" i="0" u="none" strike="noStrike" cap="none" baseline="0" dirty="0" err="1"/>
              <a:t>tissus</a:t>
            </a:r>
            <a:r>
              <a:rPr lang="nl-BE" sz="1800" b="0" i="0" u="none" strike="noStrike" cap="none" baseline="0" dirty="0"/>
              <a:t> </a:t>
            </a:r>
            <a:r>
              <a:rPr lang="nl-BE" sz="1800" b="0" i="0" u="none" strike="noStrike" cap="none" baseline="0" dirty="0" err="1"/>
              <a:t>rayés</a:t>
            </a:r>
            <a:r>
              <a:rPr lang="nl-BE" sz="1800" b="0" i="0" u="none" strike="noStrike" cap="none" baseline="0" dirty="0"/>
              <a:t> ; pas </a:t>
            </a:r>
            <a:r>
              <a:rPr lang="nl-BE" sz="1800" b="0" i="0" u="none" strike="noStrike" cap="none" baseline="0" dirty="0" err="1"/>
              <a:t>trop</a:t>
            </a:r>
            <a:r>
              <a:rPr lang="nl-BE" sz="1800" b="0" i="0" u="none" strike="noStrike" cap="none" baseline="0" dirty="0"/>
              <a:t> de </a:t>
            </a:r>
            <a:r>
              <a:rPr lang="nl-BE" sz="1800" b="0" i="0" u="none" strike="noStrike" cap="none" baseline="0" dirty="0" err="1"/>
              <a:t>bijoux</a:t>
            </a:r>
            <a:r>
              <a:rPr lang="nl-BE" sz="1800" b="0" i="0" u="none" strike="noStrike" cap="none" baseline="0" dirty="0"/>
              <a:t> .</a:t>
            </a:r>
            <a:endParaRPr lang="nl-BE"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125985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F3A6130-7884-42C9-AE30-DF3434019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85068" y="81801"/>
            <a:ext cx="562130" cy="600898"/>
          </a:xfrm>
          <a:prstGeom prst="rect">
            <a:avLst/>
          </a:prstGeom>
        </p:spPr>
      </p:pic>
      <p:pic>
        <p:nvPicPr>
          <p:cNvPr id="9" name="image1.png">
            <a:extLst>
              <a:ext uri="{FF2B5EF4-FFF2-40B4-BE49-F238E27FC236}">
                <a16:creationId xmlns="" xmlns:a16="http://schemas.microsoft.com/office/drawing/2014/main" id="{A97B2209-0890-4CE1-A8AE-7A03BC4852AB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25848" y="6560293"/>
            <a:ext cx="7646552" cy="926190"/>
          </a:xfrm>
          <a:prstGeom prst="rect">
            <a:avLst/>
          </a:prstGeom>
          <a:ln/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5E68C778-C31E-43D1-939B-86EF8EDFE158}"/>
              </a:ext>
            </a:extLst>
          </p:cNvPr>
          <p:cNvCxnSpPr/>
          <p:nvPr userDrawn="1"/>
        </p:nvCxnSpPr>
        <p:spPr>
          <a:xfrm>
            <a:off x="685800" y="1015996"/>
            <a:ext cx="79686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87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30" y="2647412"/>
            <a:ext cx="4013894" cy="226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4" y="1503376"/>
            <a:ext cx="2876550" cy="197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44" y="2284487"/>
            <a:ext cx="28765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0588" y="-3311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b="1" dirty="0"/>
              <a:t>L’INTERVIEW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b="11757"/>
          <a:stretch/>
        </p:blipFill>
        <p:spPr bwMode="auto">
          <a:xfrm>
            <a:off x="8524143" y="5870213"/>
            <a:ext cx="1060125" cy="150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0CED20-89C2-43BA-91F1-EEF6046F23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5068" y="81801"/>
            <a:ext cx="562130" cy="600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ABE38D7-44A7-4B76-9B53-7CBFAAA176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444" y="1245459"/>
            <a:ext cx="8308744" cy="43317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19213" y="5330849"/>
            <a:ext cx="12442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1600" dirty="0">
                <a:solidFill>
                  <a:schemeClr val="tx1"/>
                </a:solidFill>
              </a:rPr>
              <a:t>Véréna Pitz</a:t>
            </a:r>
          </a:p>
          <a:p>
            <a:r>
              <a:rPr lang="nl-BE" sz="1200" dirty="0">
                <a:solidFill>
                  <a:schemeClr val="tx1"/>
                </a:solidFill>
              </a:rPr>
              <a:t>Career coach</a:t>
            </a:r>
          </a:p>
        </p:txBody>
      </p:sp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504824" y="1974715"/>
            <a:ext cx="9070975" cy="204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ctr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i="0" u="non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r>
              <a:rPr lang="nl-BE" b="1" i="0" u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nl-BE" b="1" i="0" u="non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préparez</a:t>
            </a:r>
            <a:r>
              <a:rPr lang="nl-BE" b="1" i="0" u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BE" b="1" i="0" u="non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aussi</a:t>
            </a:r>
            <a:r>
              <a:rPr lang="nl-BE" b="1" i="0" u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BE" b="1" i="0" u="non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votre</a:t>
            </a:r>
            <a:r>
              <a:rPr lang="nl-BE" b="1" i="0" u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non-</a:t>
            </a:r>
            <a:r>
              <a:rPr lang="nl-BE" b="1" i="0" u="non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verbal</a:t>
            </a:r>
            <a:r>
              <a:rPr lang="nl-BE" b="1" i="0" u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!</a:t>
            </a:r>
            <a:endParaRPr b="1" i="0" u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6;p3">
            <a:extLst>
              <a:ext uri="{FF2B5EF4-FFF2-40B4-BE49-F238E27FC236}">
                <a16:creationId xmlns="" xmlns:a16="http://schemas.microsoft.com/office/drawing/2014/main" id="{57C3FC07-F8FB-4DD4-BF42-5785873D89F7}"/>
              </a:ext>
            </a:extLst>
          </p:cNvPr>
          <p:cNvSpPr txBox="1">
            <a:spLocks/>
          </p:cNvSpPr>
          <p:nvPr/>
        </p:nvSpPr>
        <p:spPr>
          <a:xfrm>
            <a:off x="669620" y="105316"/>
            <a:ext cx="9070975" cy="99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80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sz="3600" b="1" dirty="0">
                <a:solidFill>
                  <a:schemeClr val="accent1">
                    <a:lumMod val="75000"/>
                  </a:schemeClr>
                </a:solidFill>
              </a:rPr>
              <a:t>MOI</a:t>
            </a:r>
            <a:r>
              <a:rPr lang="nl-BE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3200" b="1" dirty="0">
                <a:solidFill>
                  <a:schemeClr val="tx1"/>
                </a:solidFill>
              </a:rPr>
              <a:t>: </a:t>
            </a:r>
            <a:r>
              <a:rPr lang="nl-BE" sz="3600" dirty="0">
                <a:solidFill>
                  <a:schemeClr val="tx1"/>
                </a:solidFill>
              </a:rPr>
              <a:t>mon non-verbal</a:t>
            </a:r>
          </a:p>
        </p:txBody>
      </p:sp>
    </p:spTree>
    <p:extLst>
      <p:ext uri="{BB962C8B-B14F-4D97-AF65-F5344CB8AC3E}">
        <p14:creationId xmlns:p14="http://schemas.microsoft.com/office/powerpoint/2010/main" val="16107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277D54F6-6B63-400A-9AEE-5F068819A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907" y="1411963"/>
            <a:ext cx="8025319" cy="3638145"/>
          </a:xfrm>
        </p:spPr>
        <p:txBody>
          <a:bodyPr/>
          <a:lstStyle/>
          <a:p>
            <a:pPr marL="342900" indent="-342900"/>
            <a:r>
              <a:rPr lang="nl-BE" dirty="0"/>
              <a:t>Interview basé compétences : </a:t>
            </a:r>
          </a:p>
          <a:p>
            <a:pPr marL="342900" indent="-342900"/>
            <a:r>
              <a:rPr lang="nl-BE" dirty="0"/>
              <a:t>méthode STAR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/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/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Décrivez vos réalisations :</a:t>
            </a:r>
          </a:p>
          <a:p>
            <a:pPr marL="342900" lvl="0" indent="-342900"/>
            <a:r>
              <a:rPr lang="nl-BE" dirty="0"/>
              <a:t>S</a:t>
            </a:r>
            <a:r>
              <a:rPr lang="nl-BE" sz="2000" dirty="0"/>
              <a:t>ituation</a:t>
            </a:r>
          </a:p>
          <a:p>
            <a:pPr marL="342900" lvl="0" indent="-342900"/>
            <a:r>
              <a:rPr lang="nl-BE" dirty="0"/>
              <a:t>T</a:t>
            </a:r>
            <a:r>
              <a:rPr lang="nl-BE" sz="2000" dirty="0"/>
              <a:t>arget</a:t>
            </a:r>
            <a:r>
              <a:rPr lang="nl-BE" dirty="0"/>
              <a:t> </a:t>
            </a:r>
          </a:p>
          <a:p>
            <a:pPr marL="342900" lvl="0" indent="-342900"/>
            <a:r>
              <a:rPr lang="nl-BE" dirty="0"/>
              <a:t>A</a:t>
            </a:r>
            <a:r>
              <a:rPr lang="nl-BE" sz="2000" dirty="0"/>
              <a:t>ction</a:t>
            </a:r>
          </a:p>
          <a:p>
            <a:pPr marL="342900" lvl="0" indent="-342900"/>
            <a:r>
              <a:rPr lang="nl-BE" dirty="0"/>
              <a:t>R</a:t>
            </a:r>
            <a:r>
              <a:rPr lang="nl-BE" sz="2000" dirty="0"/>
              <a:t>ésultat</a:t>
            </a:r>
            <a:endParaRPr lang="fr-BE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87B254-A0CE-4B5A-BBDC-BECADFE58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636" y="3411808"/>
            <a:ext cx="4686300" cy="3276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1A71EB34-4666-4AE1-8338-BCCE4150A279}"/>
              </a:ext>
            </a:extLst>
          </p:cNvPr>
          <p:cNvSpPr txBox="1">
            <a:spLocks/>
          </p:cNvSpPr>
          <p:nvPr/>
        </p:nvSpPr>
        <p:spPr>
          <a:xfrm>
            <a:off x="708962" y="174407"/>
            <a:ext cx="7787208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sz="3600" b="1" dirty="0">
                <a:solidFill>
                  <a:schemeClr val="accent1">
                    <a:lumMod val="75000"/>
                  </a:schemeClr>
                </a:solidFill>
              </a:rPr>
              <a:t>MOI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3600" dirty="0"/>
              <a:t>: mes réalisations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 idx="4294967295"/>
          </p:nvPr>
        </p:nvSpPr>
        <p:spPr>
          <a:xfrm>
            <a:off x="613846" y="0"/>
            <a:ext cx="907097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800" rIns="0" bIns="0" anchor="ctr" anchorCtr="0">
            <a:noAutofit/>
          </a:bodyPr>
          <a:lstStyle/>
          <a:p>
            <a:pPr lvl="0" algn="l"/>
            <a:r>
              <a:rPr lang="nl-BE" sz="3600" dirty="0">
                <a:solidFill>
                  <a:schemeClr val="accent1">
                    <a:lumMod val="75000"/>
                  </a:schemeClr>
                </a:solidFill>
              </a:rPr>
              <a:t>MOI </a:t>
            </a:r>
            <a:r>
              <a:rPr lang="nl-BE" sz="3600" dirty="0"/>
              <a:t>: </a:t>
            </a:r>
            <a:r>
              <a:rPr lang="nl-BE" sz="3600" dirty="0" smtClean="0"/>
              <a:t>ma </a:t>
            </a:r>
            <a:r>
              <a:rPr lang="nl-BE" sz="3600" dirty="0" err="1" smtClean="0"/>
              <a:t>réalisation</a:t>
            </a:r>
            <a:r>
              <a:rPr lang="nl-BE" sz="3600" dirty="0" smtClean="0"/>
              <a:t> </a:t>
            </a:r>
            <a:r>
              <a:rPr lang="nl-BE" sz="3600" dirty="0" err="1" smtClean="0"/>
              <a:t>Jump</a:t>
            </a:r>
            <a:r>
              <a:rPr lang="nl-BE" sz="3600" dirty="0" smtClean="0"/>
              <a:t>: </a:t>
            </a:r>
            <a:r>
              <a:rPr lang="nl-BE" sz="3600" dirty="0"/>
              <a:t>EXERCICE</a:t>
            </a:r>
            <a:endParaRPr sz="36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438" y="2292439"/>
            <a:ext cx="9697792" cy="192411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3000"/>
              </a:lnSpc>
              <a:buSzPts val="1400"/>
              <a:buFont typeface="Wingdings" pitchFamily="2" charset="2"/>
              <a:buChar char="q"/>
            </a:pPr>
            <a:r>
              <a:rPr lang="nl-BE" sz="3200" dirty="0" smtClean="0"/>
              <a:t>Présenter </a:t>
            </a:r>
            <a:r>
              <a:rPr lang="nl-BE" sz="3200" dirty="0"/>
              <a:t>ma </a:t>
            </a:r>
            <a:r>
              <a:rPr lang="nl-BE" sz="3200" dirty="0" err="1"/>
              <a:t>réalisation</a:t>
            </a:r>
            <a:r>
              <a:rPr lang="nl-BE" sz="3200" dirty="0"/>
              <a:t> en 2-3min</a:t>
            </a:r>
          </a:p>
          <a:p>
            <a:pPr marL="457200" indent="-457200">
              <a:lnSpc>
                <a:spcPct val="93000"/>
              </a:lnSpc>
              <a:buSzPts val="1400"/>
              <a:buFont typeface="Wingdings" pitchFamily="2" charset="2"/>
              <a:buChar char="q"/>
            </a:pPr>
            <a:r>
              <a:rPr lang="nl-BE" sz="3200" dirty="0"/>
              <a:t>Faire </a:t>
            </a:r>
            <a:r>
              <a:rPr lang="nl-BE" sz="3200" dirty="0" err="1"/>
              <a:t>le</a:t>
            </a:r>
            <a:r>
              <a:rPr lang="nl-BE" sz="3200" dirty="0"/>
              <a:t> </a:t>
            </a:r>
            <a:r>
              <a:rPr lang="nl-BE" sz="3200" dirty="0" err="1"/>
              <a:t>lien</a:t>
            </a:r>
            <a:r>
              <a:rPr lang="nl-BE" sz="3200" dirty="0"/>
              <a:t> </a:t>
            </a:r>
            <a:r>
              <a:rPr lang="nl-BE" sz="3200" dirty="0" err="1"/>
              <a:t>avec</a:t>
            </a:r>
            <a:r>
              <a:rPr lang="nl-BE" sz="3200" dirty="0"/>
              <a:t> mes </a:t>
            </a:r>
            <a:r>
              <a:rPr lang="nl-BE" sz="3200" dirty="0" err="1"/>
              <a:t>compétences</a:t>
            </a:r>
            <a:endParaRPr lang="nl-BE" sz="3200" dirty="0"/>
          </a:p>
          <a:p>
            <a:pPr marL="457200" indent="-457200">
              <a:lnSpc>
                <a:spcPct val="93000"/>
              </a:lnSpc>
              <a:buSzPts val="1400"/>
              <a:buFont typeface="Wingdings" pitchFamily="2" charset="2"/>
              <a:buChar char="q"/>
            </a:pPr>
            <a:r>
              <a:rPr lang="nl-BE" sz="3200" dirty="0" err="1" smtClean="0"/>
              <a:t>Feed-back</a:t>
            </a:r>
            <a:r>
              <a:rPr lang="nl-BE" sz="3200" dirty="0" smtClean="0"/>
              <a:t> </a:t>
            </a:r>
            <a:r>
              <a:rPr lang="nl-BE" sz="3200" dirty="0" err="1" smtClean="0"/>
              <a:t>selon</a:t>
            </a:r>
            <a:r>
              <a:rPr lang="nl-BE" sz="3200" dirty="0" smtClean="0"/>
              <a:t> </a:t>
            </a:r>
            <a:r>
              <a:rPr lang="nl-BE" sz="3200" dirty="0" err="1" smtClean="0"/>
              <a:t>rôle</a:t>
            </a:r>
            <a:r>
              <a:rPr lang="nl-BE" sz="3200" dirty="0" smtClean="0"/>
              <a:t> </a:t>
            </a:r>
            <a:r>
              <a:rPr lang="nl-BE" sz="3200" dirty="0" err="1" smtClean="0"/>
              <a:t>donné</a:t>
            </a:r>
            <a:r>
              <a:rPr lang="nl-BE" sz="3200" dirty="0" smtClean="0"/>
              <a:t> à </a:t>
            </a:r>
            <a:r>
              <a:rPr lang="nl-BE" sz="3200" dirty="0" err="1" smtClean="0"/>
              <a:t>chacun</a:t>
            </a:r>
            <a:endParaRPr lang="nl-BE" sz="3200" dirty="0"/>
          </a:p>
          <a:p>
            <a:pPr>
              <a:lnSpc>
                <a:spcPct val="93000"/>
              </a:lnSpc>
              <a:buSzPts val="1400"/>
            </a:pPr>
            <a:r>
              <a:rPr lang="nl-B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88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 idx="4294967295"/>
          </p:nvPr>
        </p:nvSpPr>
        <p:spPr>
          <a:xfrm>
            <a:off x="660021" y="-86019"/>
            <a:ext cx="907097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80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MOI </a:t>
            </a:r>
            <a:r>
              <a:rPr lang="nl-BE" sz="3600" dirty="0"/>
              <a:t>:</a:t>
            </a:r>
            <a:r>
              <a:rPr lang="nl-BE" sz="4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BE" sz="3600" dirty="0">
                <a:solidFill>
                  <a:schemeClr val="tx1"/>
                </a:solidFill>
              </a:rPr>
              <a:t>ma tenue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503237" y="1768475"/>
            <a:ext cx="9070975" cy="498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ctr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Tenue vestimentaire</a:t>
            </a:r>
          </a:p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sz="3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sz="3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sz="3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sz="3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5" y="2457758"/>
            <a:ext cx="5431823" cy="261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 flipH="1" flipV="1">
            <a:off x="3136117" y="5002432"/>
            <a:ext cx="463639" cy="1163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29" y="2260826"/>
            <a:ext cx="3657418" cy="280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1">
            <a:extLst>
              <a:ext uri="{FF2B5EF4-FFF2-40B4-BE49-F238E27FC236}">
                <a16:creationId xmlns="" xmlns:a16="http://schemas.microsoft.com/office/drawing/2014/main" id="{1D93BBAF-8458-48BE-A0C8-CCFA88860AE1}"/>
              </a:ext>
            </a:extLst>
          </p:cNvPr>
          <p:cNvSpPr/>
          <p:nvPr/>
        </p:nvSpPr>
        <p:spPr>
          <a:xfrm flipH="1" flipV="1">
            <a:off x="4075675" y="5002433"/>
            <a:ext cx="463639" cy="1163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 idx="4294967295"/>
          </p:nvPr>
        </p:nvSpPr>
        <p:spPr>
          <a:xfrm>
            <a:off x="673838" y="-179455"/>
            <a:ext cx="907097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80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MOI </a:t>
            </a:r>
            <a:r>
              <a:rPr lang="nl-BE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nl-BE" sz="3600" dirty="0">
                <a:solidFill>
                  <a:schemeClr val="tx1"/>
                </a:solidFill>
              </a:rPr>
              <a:t>les détails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35812" y="1076325"/>
            <a:ext cx="9070975" cy="498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ctr" anchorCtr="0">
            <a:noAutofit/>
          </a:bodyPr>
          <a:lstStyle/>
          <a:p>
            <a:pPr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nl-BE" sz="3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Soyez à l’heure … pas vraiment un détail!</a:t>
            </a:r>
          </a:p>
          <a:p>
            <a:pPr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nl-BE" sz="3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Connaissez vous le chemin ?</a:t>
            </a:r>
          </a:p>
          <a:p>
            <a:pPr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nl-BE" dirty="0" err="1"/>
              <a:t>Préparez</a:t>
            </a:r>
            <a:r>
              <a:rPr lang="nl-BE" dirty="0"/>
              <a:t> “</a:t>
            </a:r>
            <a:r>
              <a:rPr lang="nl-BE" dirty="0" err="1"/>
              <a:t>votre</a:t>
            </a:r>
            <a:r>
              <a:rPr lang="nl-BE" dirty="0"/>
              <a:t> </a:t>
            </a:r>
            <a:r>
              <a:rPr lang="nl-BE" dirty="0" err="1"/>
              <a:t>excuse</a:t>
            </a:r>
            <a:r>
              <a:rPr lang="nl-BE" dirty="0"/>
              <a:t> </a:t>
            </a:r>
            <a:r>
              <a:rPr lang="nl-BE" dirty="0" err="1"/>
              <a:t>d’indisponibilité</a:t>
            </a:r>
            <a:r>
              <a:rPr lang="nl-BE" dirty="0"/>
              <a:t>” au </a:t>
            </a:r>
            <a:r>
              <a:rPr lang="nl-BE" dirty="0" err="1"/>
              <a:t>téléphone</a:t>
            </a:r>
            <a:r>
              <a:rPr lang="nl-BE" dirty="0"/>
              <a:t> </a:t>
            </a:r>
            <a:endParaRPr sz="3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 idx="4294967295"/>
          </p:nvPr>
        </p:nvSpPr>
        <p:spPr>
          <a:xfrm>
            <a:off x="503236" y="-116663"/>
            <a:ext cx="907097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80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Interview </a:t>
            </a:r>
            <a:r>
              <a:rPr lang="nl-BE" sz="4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téléphonique</a:t>
            </a:r>
            <a:r>
              <a:rPr lang="nl-BE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BE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à </a:t>
            </a:r>
            <a:r>
              <a:rPr lang="nl-BE" sz="4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503236" y="1556426"/>
            <a:ext cx="9070975" cy="408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ctr" anchorCtr="0">
            <a:noAutofit/>
          </a:bodyPr>
          <a:lstStyle/>
          <a:p>
            <a:pPr marR="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nl-BE" sz="3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Votre préparation +++!</a:t>
            </a:r>
          </a:p>
          <a:p>
            <a:pPr marR="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nl-BE" sz="3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nl-BE" dirty="0" err="1"/>
              <a:t>Maîtrise</a:t>
            </a:r>
            <a:r>
              <a:rPr lang="nl-BE" dirty="0"/>
              <a:t> de la </a:t>
            </a:r>
            <a:r>
              <a:rPr lang="nl-BE" dirty="0" err="1"/>
              <a:t>technique</a:t>
            </a:r>
            <a:r>
              <a:rPr lang="nl-BE" sz="3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R="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nl-BE" sz="3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nl-BE" dirty="0"/>
              <a:t>Le </a:t>
            </a:r>
            <a:r>
              <a:rPr lang="nl-BE" dirty="0" err="1"/>
              <a:t>décor</a:t>
            </a:r>
            <a:r>
              <a:rPr lang="nl-BE" dirty="0"/>
              <a:t> </a:t>
            </a:r>
          </a:p>
          <a:p>
            <a:pPr marR="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nl-BE" dirty="0"/>
          </a:p>
          <a:p>
            <a:pPr marR="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nl-BE" sz="3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Dresscode</a:t>
            </a:r>
            <a:endParaRPr sz="3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8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400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dirty="0"/>
              <a:t>Gardez le CAP!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0891" y="1871991"/>
            <a:ext cx="6555826" cy="354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nl-BE" sz="4400" b="1" dirty="0">
                <a:solidFill>
                  <a:schemeClr val="accent1">
                    <a:lumMod val="75000"/>
                  </a:schemeClr>
                </a:solidFill>
              </a:rPr>
              <a:t>C </a:t>
            </a:r>
            <a:r>
              <a:rPr lang="nl-BE" b="1" dirty="0">
                <a:solidFill>
                  <a:schemeClr val="tx1"/>
                </a:solidFill>
              </a:rPr>
              <a:t>= </a:t>
            </a:r>
            <a:r>
              <a:rPr lang="nl-BE" b="1" dirty="0" err="1">
                <a:solidFill>
                  <a:schemeClr val="tx1"/>
                </a:solidFill>
              </a:rPr>
              <a:t>Cohérence</a:t>
            </a:r>
            <a:endParaRPr lang="nl-BE" sz="4400" b="1" dirty="0">
              <a:solidFill>
                <a:schemeClr val="tx1"/>
              </a:solidFill>
            </a:endParaRPr>
          </a:p>
          <a:p>
            <a:pPr marL="0" indent="0"/>
            <a:endParaRPr lang="nl-BE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/>
            <a:r>
              <a:rPr lang="nl-BE" sz="4400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nl-BE" sz="3600" b="1" dirty="0">
                <a:solidFill>
                  <a:schemeClr val="tx1"/>
                </a:solidFill>
              </a:rPr>
              <a:t>= </a:t>
            </a:r>
            <a:r>
              <a:rPr lang="nl-BE" sz="3600" b="1" dirty="0" err="1">
                <a:solidFill>
                  <a:schemeClr val="tx1"/>
                </a:solidFill>
              </a:rPr>
              <a:t>Authenticité</a:t>
            </a:r>
            <a:endParaRPr lang="nl-BE" sz="4400" b="1" dirty="0">
              <a:solidFill>
                <a:schemeClr val="tx1"/>
              </a:solidFill>
            </a:endParaRPr>
          </a:p>
          <a:p>
            <a:pPr marL="0" indent="0"/>
            <a:endParaRPr lang="nl-BE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/>
            <a:r>
              <a:rPr lang="nl-BE" sz="4400" b="1" dirty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nl-BE" sz="3600" b="1" dirty="0">
                <a:solidFill>
                  <a:schemeClr val="tx1"/>
                </a:solidFill>
              </a:rPr>
              <a:t>= Perception = réalité !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2915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3648" y="-212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dirty="0"/>
              <a:t>Préparation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1001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dirty="0" err="1"/>
              <a:t>Moi</a:t>
            </a:r>
            <a:endParaRPr lang="nl-BE" dirty="0"/>
          </a:p>
          <a:p>
            <a:endParaRPr lang="nl-BE" dirty="0"/>
          </a:p>
          <a:p>
            <a:r>
              <a:rPr lang="nl-BE" b="1" dirty="0">
                <a:solidFill>
                  <a:srgbClr val="0070C0"/>
                </a:solidFill>
              </a:rPr>
              <a:t>Ma </a:t>
            </a:r>
            <a:r>
              <a:rPr lang="nl-BE" b="1" dirty="0" err="1">
                <a:solidFill>
                  <a:srgbClr val="0070C0"/>
                </a:solidFill>
              </a:rPr>
              <a:t>cible</a:t>
            </a:r>
            <a:endParaRPr lang="nl-BE" b="1" dirty="0">
              <a:solidFill>
                <a:srgbClr val="0070C0"/>
              </a:solidFill>
            </a:endParaRPr>
          </a:p>
          <a:p>
            <a:endParaRPr lang="nl-BE" dirty="0"/>
          </a:p>
          <a:p>
            <a:r>
              <a:rPr lang="nl-BE" dirty="0"/>
              <a:t>Mes concurrents</a:t>
            </a:r>
          </a:p>
          <a:p>
            <a:pPr marL="0" indent="0"/>
            <a:endParaRPr lang="nl-BE" dirty="0"/>
          </a:p>
        </p:txBody>
      </p:sp>
      <p:sp>
        <p:nvSpPr>
          <p:cNvPr id="7" name="Oval 6"/>
          <p:cNvSpPr/>
          <p:nvPr/>
        </p:nvSpPr>
        <p:spPr>
          <a:xfrm>
            <a:off x="4319972" y="2204864"/>
            <a:ext cx="2088232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l 7"/>
          <p:cNvSpPr/>
          <p:nvPr/>
        </p:nvSpPr>
        <p:spPr>
          <a:xfrm>
            <a:off x="5076056" y="3068107"/>
            <a:ext cx="2088232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l 8"/>
          <p:cNvSpPr/>
          <p:nvPr/>
        </p:nvSpPr>
        <p:spPr>
          <a:xfrm>
            <a:off x="3779912" y="3068960"/>
            <a:ext cx="2088232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/>
          <p:cNvSpPr txBox="1"/>
          <p:nvPr/>
        </p:nvSpPr>
        <p:spPr>
          <a:xfrm>
            <a:off x="5076056" y="2606035"/>
            <a:ext cx="99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B050"/>
                </a:solidFill>
              </a:rPr>
              <a:t>Moi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4898" y="402508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Ma </a:t>
            </a:r>
            <a:r>
              <a:rPr lang="nl-BE" b="1" dirty="0" err="1">
                <a:solidFill>
                  <a:srgbClr val="0070C0"/>
                </a:solidFill>
              </a:rPr>
              <a:t>cible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1725" y="389792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Mes concurrents</a:t>
            </a:r>
          </a:p>
        </p:txBody>
      </p:sp>
    </p:spTree>
    <p:extLst>
      <p:ext uri="{BB962C8B-B14F-4D97-AF65-F5344CB8AC3E}">
        <p14:creationId xmlns:p14="http://schemas.microsoft.com/office/powerpoint/2010/main" val="9371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093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sz="3600" b="1" dirty="0">
                <a:solidFill>
                  <a:srgbClr val="0070C0"/>
                </a:solidFill>
              </a:rPr>
              <a:t>Ma </a:t>
            </a:r>
            <a:r>
              <a:rPr lang="nl-BE" sz="3600" b="1" dirty="0" err="1">
                <a:solidFill>
                  <a:srgbClr val="0070C0"/>
                </a:solidFill>
              </a:rPr>
              <a:t>Cible</a:t>
            </a:r>
            <a:endParaRPr lang="nl-BE" sz="36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dirty="0"/>
              <a:t>Que dois-je connaître ?</a:t>
            </a:r>
          </a:p>
          <a:p>
            <a:endParaRPr lang="nl-BE" dirty="0"/>
          </a:p>
          <a:p>
            <a:r>
              <a:rPr lang="nl-BE" dirty="0"/>
              <a:t>Où trouver l’info ?</a:t>
            </a:r>
          </a:p>
          <a:p>
            <a:endParaRPr lang="nl-BE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E0E91A8-EFBB-4B95-801C-F81616581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03" y="3676506"/>
            <a:ext cx="2924175" cy="1133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159859-4A3D-4834-9ED1-07634F945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20" y="1827212"/>
            <a:ext cx="2324100" cy="1952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D35E851-CD05-4078-89BA-32B09F38D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518" y="4530347"/>
            <a:ext cx="2757118" cy="78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3920" y="-449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sz="4000" dirty="0"/>
              <a:t>Préparation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172" y="176209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dirty="0" err="1"/>
              <a:t>Moi</a:t>
            </a:r>
            <a:endParaRPr lang="nl-BE" dirty="0"/>
          </a:p>
          <a:p>
            <a:endParaRPr lang="nl-BE" dirty="0"/>
          </a:p>
          <a:p>
            <a:r>
              <a:rPr lang="nl-BE" dirty="0"/>
              <a:t>Ma </a:t>
            </a:r>
            <a:r>
              <a:rPr lang="nl-BE" dirty="0" err="1"/>
              <a:t>cible</a:t>
            </a:r>
            <a:endParaRPr lang="nl-BE" dirty="0"/>
          </a:p>
          <a:p>
            <a:endParaRPr lang="nl-BE" dirty="0"/>
          </a:p>
          <a:p>
            <a:pPr>
              <a:lnSpc>
                <a:spcPct val="100000"/>
              </a:lnSpc>
            </a:pPr>
            <a:r>
              <a:rPr lang="nl-BE" b="1" dirty="0">
                <a:solidFill>
                  <a:srgbClr val="FF0000"/>
                </a:solidFill>
              </a:rPr>
              <a:t>Mes concurrents</a:t>
            </a:r>
          </a:p>
          <a:p>
            <a:pPr marL="0" indent="0"/>
            <a:endParaRPr lang="nl-BE" dirty="0"/>
          </a:p>
        </p:txBody>
      </p:sp>
      <p:sp>
        <p:nvSpPr>
          <p:cNvPr id="7" name="Oval 6"/>
          <p:cNvSpPr/>
          <p:nvPr/>
        </p:nvSpPr>
        <p:spPr>
          <a:xfrm>
            <a:off x="4319972" y="2204864"/>
            <a:ext cx="2088232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l 7"/>
          <p:cNvSpPr/>
          <p:nvPr/>
        </p:nvSpPr>
        <p:spPr>
          <a:xfrm>
            <a:off x="5076056" y="3068107"/>
            <a:ext cx="2088232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l 8"/>
          <p:cNvSpPr/>
          <p:nvPr/>
        </p:nvSpPr>
        <p:spPr>
          <a:xfrm>
            <a:off x="3779912" y="3068960"/>
            <a:ext cx="2088232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/>
          <p:cNvSpPr txBox="1"/>
          <p:nvPr/>
        </p:nvSpPr>
        <p:spPr>
          <a:xfrm>
            <a:off x="5076056" y="2606035"/>
            <a:ext cx="99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B050"/>
                </a:solidFill>
              </a:rPr>
              <a:t>Moi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4898" y="40250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Ma </a:t>
            </a:r>
            <a:r>
              <a:rPr lang="nl-BE" dirty="0" err="1">
                <a:solidFill>
                  <a:srgbClr val="0070C0"/>
                </a:solidFill>
              </a:rPr>
              <a:t>cible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1725" y="389792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Mes concurrents</a:t>
            </a:r>
          </a:p>
        </p:txBody>
      </p:sp>
    </p:spTree>
    <p:extLst>
      <p:ext uri="{BB962C8B-B14F-4D97-AF65-F5344CB8AC3E}">
        <p14:creationId xmlns:p14="http://schemas.microsoft.com/office/powerpoint/2010/main" val="9371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2571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dirty="0"/>
              <a:t>L’interview : Que faire...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11560"/>
            <a:ext cx="8229600" cy="313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00100" indent="-571500">
              <a:buFont typeface="Arial" panose="020B0604020202020204" pitchFamily="34" charset="0"/>
              <a:buChar char="•"/>
            </a:pPr>
            <a:r>
              <a:rPr lang="nl-BE" sz="3600" b="1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endParaRPr lang="nl-BE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nl-BE" sz="3600" b="1" dirty="0">
                <a:solidFill>
                  <a:schemeClr val="accent1">
                    <a:lumMod val="75000"/>
                  </a:schemeClr>
                </a:solidFill>
              </a:rPr>
              <a:t>PENDANT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endParaRPr lang="nl-BE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nl-BE" sz="3600" b="1" dirty="0">
                <a:solidFill>
                  <a:schemeClr val="accent1">
                    <a:lumMod val="75000"/>
                  </a:schemeClr>
                </a:solidFill>
              </a:rPr>
              <a:t>APRES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2298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sz="4000" b="1" dirty="0">
                <a:solidFill>
                  <a:srgbClr val="FF0000"/>
                </a:solidFill>
              </a:rPr>
              <a:t>Mes concurrents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05EBBF9-1DB3-4839-8D98-A7BDD5D7E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163" y="2687298"/>
            <a:ext cx="6243886" cy="177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1481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algn="l"/>
            <a:r>
              <a:rPr lang="nl-BE" sz="3600" b="1" dirty="0">
                <a:solidFill>
                  <a:schemeClr val="accent1">
                    <a:lumMod val="75000"/>
                  </a:schemeClr>
                </a:solidFill>
              </a:rPr>
              <a:t>Pendant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indent="-457200">
              <a:buFont typeface="Wingdings" pitchFamily="2" charset="2"/>
              <a:buChar char="q"/>
            </a:pPr>
            <a:r>
              <a:rPr lang="nl-BE" dirty="0"/>
              <a:t>Les </a:t>
            </a:r>
            <a:r>
              <a:rPr lang="nl-BE" dirty="0" err="1"/>
              <a:t>questions</a:t>
            </a:r>
            <a:r>
              <a:rPr lang="nl-BE" dirty="0"/>
              <a:t> </a:t>
            </a:r>
            <a:r>
              <a:rPr lang="nl-BE" dirty="0" err="1"/>
              <a:t>souvent</a:t>
            </a:r>
            <a:r>
              <a:rPr lang="nl-BE" dirty="0"/>
              <a:t> </a:t>
            </a:r>
            <a:r>
              <a:rPr lang="nl-BE" dirty="0" err="1"/>
              <a:t>posées</a:t>
            </a:r>
            <a:endParaRPr lang="nl-BE" dirty="0"/>
          </a:p>
          <a:p>
            <a:pPr marL="685800" indent="-457200">
              <a:buFont typeface="Wingdings" pitchFamily="2" charset="2"/>
              <a:buChar char="q"/>
            </a:pPr>
            <a:endParaRPr lang="nl-BE" dirty="0"/>
          </a:p>
          <a:p>
            <a:pPr marL="685800" indent="-457200">
              <a:buFont typeface="Wingdings" pitchFamily="2" charset="2"/>
              <a:buChar char="q"/>
            </a:pPr>
            <a:r>
              <a:rPr lang="nl-BE" dirty="0" err="1"/>
              <a:t>N’oubliez</a:t>
            </a:r>
            <a:r>
              <a:rPr lang="nl-BE" dirty="0"/>
              <a:t> pas </a:t>
            </a:r>
            <a:r>
              <a:rPr lang="nl-BE" dirty="0" err="1"/>
              <a:t>ce</a:t>
            </a:r>
            <a:r>
              <a:rPr lang="nl-BE" dirty="0"/>
              <a:t> que </a:t>
            </a:r>
            <a:r>
              <a:rPr lang="nl-BE" dirty="0" err="1"/>
              <a:t>vous</a:t>
            </a:r>
            <a:r>
              <a:rPr lang="nl-BE" dirty="0"/>
              <a:t> </a:t>
            </a:r>
            <a:r>
              <a:rPr lang="nl-BE" dirty="0" err="1"/>
              <a:t>avez</a:t>
            </a:r>
            <a:r>
              <a:rPr lang="nl-BE" dirty="0"/>
              <a:t> </a:t>
            </a:r>
            <a:r>
              <a:rPr lang="nl-BE" dirty="0" err="1"/>
              <a:t>préparé</a:t>
            </a:r>
            <a:endParaRPr lang="nl-BE" dirty="0"/>
          </a:p>
          <a:p>
            <a:pPr marL="685800" indent="-457200">
              <a:buFont typeface="Wingdings" pitchFamily="2" charset="2"/>
              <a:buChar char="q"/>
            </a:pPr>
            <a:endParaRPr lang="nl-BE" dirty="0"/>
          </a:p>
          <a:p>
            <a:pPr marL="685800" indent="-457200">
              <a:buFont typeface="Wingdings" pitchFamily="2" charset="2"/>
              <a:buChar char="q"/>
            </a:pPr>
            <a:r>
              <a:rPr lang="nl-BE" dirty="0"/>
              <a:t>Attitude</a:t>
            </a:r>
          </a:p>
          <a:p>
            <a:pPr marL="685800" indent="-457200">
              <a:buFont typeface="Wingdings" pitchFamily="2" charset="2"/>
              <a:buChar char="q"/>
            </a:pPr>
            <a:endParaRPr lang="nl-BE" dirty="0"/>
          </a:p>
          <a:p>
            <a:pPr marL="685800" indent="-457200">
              <a:buFont typeface="Wingdings" pitchFamily="2" charset="2"/>
              <a:buChar char="q"/>
            </a:pPr>
            <a:r>
              <a:rPr lang="nl-BE" dirty="0" err="1"/>
              <a:t>Ecoutez</a:t>
            </a:r>
            <a:endParaRPr lang="nl-BE" dirty="0"/>
          </a:p>
          <a:p>
            <a:pPr marL="685800" indent="-457200">
              <a:buFont typeface="Wingdings" pitchFamily="2" charset="2"/>
              <a:buChar char="q"/>
            </a:pPr>
            <a:endParaRPr lang="nl-BE" dirty="0"/>
          </a:p>
          <a:p>
            <a:pPr marL="685800" indent="-457200">
              <a:buFont typeface="Wingdings" pitchFamily="2" charset="2"/>
              <a:buChar char="q"/>
            </a:pPr>
            <a:r>
              <a:rPr lang="nl-BE" dirty="0" err="1"/>
              <a:t>Prenez</a:t>
            </a:r>
            <a:r>
              <a:rPr lang="nl-BE" dirty="0"/>
              <a:t> des </a:t>
            </a:r>
            <a:r>
              <a:rPr lang="nl-BE" dirty="0" err="1"/>
              <a:t>notes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458FF4-21BF-4DC3-A785-124A42DD3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936" y="77889"/>
            <a:ext cx="7806447" cy="1274256"/>
          </a:xfrm>
        </p:spPr>
        <p:txBody>
          <a:bodyPr/>
          <a:lstStyle/>
          <a:p>
            <a:pPr algn="l"/>
            <a:r>
              <a:rPr lang="fr-BE" sz="3500" dirty="0"/>
              <a:t>Les intervenants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06853C-249B-405D-87BF-3383EB3D1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673" y="1896894"/>
            <a:ext cx="8832715" cy="2963694"/>
          </a:xfrm>
        </p:spPr>
        <p:txBody>
          <a:bodyPr/>
          <a:lstStyle/>
          <a:p>
            <a:pPr indent="-457200">
              <a:buFont typeface="Wingdings" pitchFamily="2" charset="2"/>
              <a:buChar char="q"/>
            </a:pPr>
            <a:r>
              <a:rPr lang="fr-BE" dirty="0"/>
              <a:t>Qui ?  Junior </a:t>
            </a:r>
            <a:r>
              <a:rPr lang="fr-BE" dirty="0" err="1"/>
              <a:t>recruiter</a:t>
            </a:r>
            <a:r>
              <a:rPr lang="fr-BE" dirty="0"/>
              <a:t>, Senior </a:t>
            </a:r>
            <a:r>
              <a:rPr lang="fr-BE" dirty="0" err="1"/>
              <a:t>recruiter</a:t>
            </a:r>
            <a:r>
              <a:rPr lang="fr-BE" dirty="0"/>
              <a:t>, </a:t>
            </a:r>
            <a:r>
              <a:rPr lang="fr-BE" dirty="0" err="1"/>
              <a:t>Hiring</a:t>
            </a:r>
            <a:r>
              <a:rPr lang="fr-BE" dirty="0"/>
              <a:t> Manager (N+1), N+2, HR …</a:t>
            </a:r>
          </a:p>
          <a:p>
            <a:pPr indent="-457200">
              <a:buFont typeface="Wingdings" pitchFamily="2" charset="2"/>
              <a:buChar char="q"/>
            </a:pPr>
            <a:endParaRPr lang="fr-BE" dirty="0"/>
          </a:p>
          <a:p>
            <a:pPr indent="-457200">
              <a:buFont typeface="Wingdings" pitchFamily="2" charset="2"/>
              <a:buChar char="q"/>
            </a:pPr>
            <a:r>
              <a:rPr lang="fr-BE" dirty="0"/>
              <a:t>Quelles questions  posent-ils ?</a:t>
            </a:r>
          </a:p>
          <a:p>
            <a:pPr indent="-457200">
              <a:buFont typeface="Wingdings" pitchFamily="2" charset="2"/>
              <a:buChar char="q"/>
            </a:pPr>
            <a:endParaRPr lang="fr-BE" dirty="0"/>
          </a:p>
          <a:p>
            <a:pPr indent="-457200">
              <a:buFont typeface="Wingdings" pitchFamily="2" charset="2"/>
              <a:buChar char="q"/>
            </a:pPr>
            <a:r>
              <a:rPr lang="fr-BE" dirty="0"/>
              <a:t>Quelles questions pouvez-vous leur poser ?</a:t>
            </a:r>
          </a:p>
        </p:txBody>
      </p:sp>
    </p:spTree>
    <p:extLst>
      <p:ext uri="{BB962C8B-B14F-4D97-AF65-F5344CB8AC3E}">
        <p14:creationId xmlns:p14="http://schemas.microsoft.com/office/powerpoint/2010/main" val="29537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35084" y="112967"/>
            <a:ext cx="907316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sz="3600" dirty="0"/>
              <a:t>Les </a:t>
            </a:r>
            <a:r>
              <a:rPr lang="nl-BE" sz="3600" dirty="0" err="1"/>
              <a:t>questions</a:t>
            </a:r>
            <a:r>
              <a:rPr lang="nl-BE" sz="3600" dirty="0"/>
              <a:t> les plus </a:t>
            </a:r>
            <a:r>
              <a:rPr lang="nl-BE" sz="3600" dirty="0" err="1"/>
              <a:t>souvent</a:t>
            </a:r>
            <a:r>
              <a:rPr lang="nl-BE" sz="3600" dirty="0"/>
              <a:t> </a:t>
            </a:r>
            <a:r>
              <a:rPr lang="nl-BE" sz="3600" dirty="0" err="1"/>
              <a:t>posées</a:t>
            </a:r>
            <a:endParaRPr lang="nl-BE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1012" y="1835397"/>
            <a:ext cx="8229600" cy="343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Parlez-moi de vous</a:t>
            </a:r>
            <a:endParaRPr lang="nl-BE" sz="3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Votre intérêt pour la fonction, la société?</a:t>
            </a:r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Pourquoi devrions-nous vous engager?</a:t>
            </a:r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Vos objectifs de carrière, à court et long terme</a:t>
            </a:r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Quels sont vos points forts</a:t>
            </a:r>
            <a:endParaRPr lang="nl-BE" sz="3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Quels sont vos points faibles</a:t>
            </a:r>
            <a:endParaRPr lang="nl-BE" sz="3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Quelles sont vos prétentions salariales</a:t>
            </a:r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Qu’avez-vous fait depuis la fin de vos études?</a:t>
            </a:r>
            <a:endParaRPr lang="nl-BE" sz="3000" dirty="0"/>
          </a:p>
          <a:p>
            <a:endParaRPr lang="fr-FR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33480" y="1642074"/>
            <a:ext cx="9001383" cy="449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Quels sont  vos loisirs?</a:t>
            </a:r>
            <a:endParaRPr lang="nl-BE" sz="3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Ce qui est important dans un emploi pour vous?</a:t>
            </a:r>
            <a:endParaRPr lang="nl-BE" sz="3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Comment les autres vous décrivent-ils?</a:t>
            </a:r>
            <a:endParaRPr lang="nl-BE" sz="3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Parlez-nous de vos études?</a:t>
            </a:r>
            <a:endParaRPr lang="nl-BE" sz="3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Parlez-nous de vos différentes expériences?</a:t>
            </a:r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Parlez-nous de vos réalisations?</a:t>
            </a:r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Avez-vous connu des échecs éventuels?</a:t>
            </a:r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Avez-vous d’autres questions?</a:t>
            </a:r>
            <a:endParaRPr lang="nl-BE" sz="3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Votre état de santé?</a:t>
            </a:r>
          </a:p>
          <a:p>
            <a:pPr marL="685800" indent="-457200">
              <a:buFont typeface="Wingdings" pitchFamily="2" charset="2"/>
              <a:buChar char="ü"/>
            </a:pPr>
            <a:r>
              <a:rPr lang="fr-FR" sz="3000" dirty="0"/>
              <a:t>Finir l’entretien</a:t>
            </a:r>
          </a:p>
          <a:p>
            <a:endParaRPr lang="fr-FR" sz="3000" dirty="0"/>
          </a:p>
          <a:p>
            <a:endParaRPr lang="fr-FR" sz="3000" dirty="0"/>
          </a:p>
          <a:p>
            <a:endParaRPr lang="fr-FR" sz="3000" dirty="0"/>
          </a:p>
          <a:p>
            <a:endParaRPr lang="nl-BE" sz="30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7F320DF-2897-4474-8A2C-5042515C7A7C}"/>
              </a:ext>
            </a:extLst>
          </p:cNvPr>
          <p:cNvSpPr txBox="1">
            <a:spLocks/>
          </p:cNvSpPr>
          <p:nvPr/>
        </p:nvSpPr>
        <p:spPr>
          <a:xfrm>
            <a:off x="657263" y="83784"/>
            <a:ext cx="907316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sz="3600" dirty="0"/>
              <a:t>Les </a:t>
            </a:r>
            <a:r>
              <a:rPr lang="nl-BE" sz="3600" dirty="0" err="1"/>
              <a:t>questions</a:t>
            </a:r>
            <a:r>
              <a:rPr lang="nl-BE" sz="3600" dirty="0"/>
              <a:t> les plus </a:t>
            </a:r>
            <a:r>
              <a:rPr lang="nl-BE" sz="3600" dirty="0" err="1"/>
              <a:t>souvent</a:t>
            </a:r>
            <a:r>
              <a:rPr lang="nl-BE" sz="3600" dirty="0"/>
              <a:t> </a:t>
            </a:r>
            <a:r>
              <a:rPr lang="nl-BE" sz="3600" dirty="0" err="1"/>
              <a:t>posées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0468" y="13973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dirty="0"/>
              <a:t>Les questions souvent posées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nl-BE" sz="4800" dirty="0">
                <a:solidFill>
                  <a:schemeClr val="accent1">
                    <a:lumMod val="75000"/>
                  </a:schemeClr>
                </a:solidFill>
              </a:rPr>
              <a:t>Exercice : </a:t>
            </a:r>
          </a:p>
          <a:p>
            <a:pPr marL="0" indent="0"/>
            <a:endParaRPr lang="nl-BE" sz="4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/>
            <a:r>
              <a:rPr lang="nl-BE" sz="4000" dirty="0">
                <a:solidFill>
                  <a:schemeClr val="tx1"/>
                </a:solidFill>
              </a:rPr>
              <a:t>choisissez  2  questions que vous n’aimeriez pas avoir  dans la liste </a:t>
            </a:r>
            <a:endParaRPr lang="nl-BE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9106" y="53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sz="3600" dirty="0"/>
              <a:t>Les questions que vous pouvez poser: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2385" y="1177547"/>
            <a:ext cx="8495428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fr-FR" sz="1600" dirty="0"/>
              <a:t> </a:t>
            </a:r>
            <a:endParaRPr lang="nl-BE" sz="16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Où se situe la fonction dans l’organigramme ?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A qui vais-je rapporter ?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Pourquoi la fonction est-elle vacante ?  Depuis combien de temps ?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Comment se situe le turn-over du personnel?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Comment va se dérouler la suite de la procédure? Des tests ? Des entretiens ? Comment se déroule la décision finale ? +timing?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Une formation est-elle prévue et pour combien de temps ?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Y a-t-il des possibilités d’évolution? Quelles sont les perspectives à long terme ? 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Puis-je éventuellement rencontrer les gens avec qui je serais amené à travailler ?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Le salaire est-il lié à la prestation? Y a-t-il des avantages extra-légaux ?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Puis-je envisager un changement de job dans le futur ?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Comment évolue votre marché ? Y a-t-il des chances de croissance ?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L’entreprise a-t-elle changé cette dernière année de structure ou  de stratégie ?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Quelle est la culture d’entreprise? Quelles sont les valeurs et comment sont-elles appliquées?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Que </a:t>
            </a:r>
            <a:r>
              <a:rPr lang="fr-FR" sz="2000" dirty="0" err="1"/>
              <a:t>cherchez-vous</a:t>
            </a:r>
            <a:r>
              <a:rPr lang="fr-FR" sz="2000" dirty="0"/>
              <a:t> dans un futur collaborateur ? 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Quels sont les projets en cours dans lesquels je serais impliqué ? </a:t>
            </a:r>
            <a:endParaRPr lang="nl-BE" sz="2000" dirty="0"/>
          </a:p>
          <a:p>
            <a:pPr marL="685800" indent="-457200">
              <a:buFont typeface="Wingdings" pitchFamily="2" charset="2"/>
              <a:buChar char="ü"/>
            </a:pPr>
            <a:r>
              <a:rPr lang="fr-FR" sz="2000" dirty="0"/>
              <a:t>Quel est le département clé de l’entreprise ?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7061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algn="l"/>
            <a:r>
              <a:rPr lang="nl-BE" sz="3600" b="1" dirty="0">
                <a:solidFill>
                  <a:schemeClr val="accent1">
                    <a:lumMod val="75000"/>
                  </a:schemeClr>
                </a:solidFill>
              </a:rPr>
              <a:t>Après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3237" y="15453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dirty="0"/>
              <a:t>Debriefing </a:t>
            </a:r>
          </a:p>
          <a:p>
            <a:endParaRPr lang="nl-BE" dirty="0"/>
          </a:p>
          <a:p>
            <a:r>
              <a:rPr lang="nl-BE" dirty="0"/>
              <a:t>Remerciements</a:t>
            </a:r>
          </a:p>
          <a:p>
            <a:endParaRPr lang="nl-BE" dirty="0"/>
          </a:p>
          <a:p>
            <a:r>
              <a:rPr lang="nl-BE" dirty="0"/>
              <a:t>Just do it 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FB0C39E-8A68-4E96-9186-0064079AD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039" y="1545301"/>
            <a:ext cx="3819525" cy="381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6EDF58-F154-4C87-93C8-6FD06AF2A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61" y="4162863"/>
            <a:ext cx="39433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311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sz="4000" dirty="0"/>
              <a:t>Conclusion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nl-BE" sz="7200" dirty="0">
                <a:solidFill>
                  <a:schemeClr val="accent1">
                    <a:lumMod val="75000"/>
                  </a:schemeClr>
                </a:solidFill>
              </a:rPr>
              <a:t>Gardez le  CAP !!!</a:t>
            </a:r>
            <a:endParaRPr lang="nl-BE" sz="7200" dirty="0">
              <a:solidFill>
                <a:srgbClr val="00B050"/>
              </a:solidFill>
            </a:endParaRPr>
          </a:p>
          <a:p>
            <a:pPr marL="0" indent="0"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21" y="1346038"/>
            <a:ext cx="5052229" cy="486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5700" y="128531"/>
            <a:ext cx="8229600" cy="98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algn="l"/>
            <a:r>
              <a:rPr lang="nl-BE" sz="3600" b="1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82020" y="1700670"/>
            <a:ext cx="7139136" cy="89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nl-BE" sz="4000" b="1" dirty="0">
                <a:solidFill>
                  <a:schemeClr val="tx1"/>
                </a:solidFill>
              </a:rPr>
              <a:t>Les 4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</a:rPr>
              <a:t> P</a:t>
            </a:r>
            <a:r>
              <a:rPr lang="nl-BE" sz="4000" b="1" dirty="0">
                <a:solidFill>
                  <a:schemeClr val="tx1"/>
                </a:solidFill>
              </a:rPr>
              <a:t>’s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4000" b="1" dirty="0">
                <a:solidFill>
                  <a:schemeClr val="tx1"/>
                </a:solidFill>
              </a:rPr>
              <a:t>de l’intervie</a:t>
            </a:r>
            <a:r>
              <a:rPr lang="nl-BE" sz="36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8A46B3F-9F26-4CEC-8BA4-E29197F0F6B3}"/>
              </a:ext>
            </a:extLst>
          </p:cNvPr>
          <p:cNvSpPr txBox="1">
            <a:spLocks/>
          </p:cNvSpPr>
          <p:nvPr/>
        </p:nvSpPr>
        <p:spPr>
          <a:xfrm>
            <a:off x="982020" y="3011709"/>
            <a:ext cx="1975189" cy="6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nl-BE" sz="44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nl-BE" sz="4400" b="1" dirty="0">
                <a:solidFill>
                  <a:schemeClr val="tx1"/>
                </a:solidFill>
              </a:rPr>
              <a:t>erfect</a:t>
            </a:r>
            <a:endParaRPr lang="nl-BE" sz="40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54108C6-E0C2-4000-AFAF-D213137CBA99}"/>
              </a:ext>
            </a:extLst>
          </p:cNvPr>
          <p:cNvSpPr txBox="1">
            <a:spLocks/>
          </p:cNvSpPr>
          <p:nvPr/>
        </p:nvSpPr>
        <p:spPr>
          <a:xfrm>
            <a:off x="1870480" y="3905937"/>
            <a:ext cx="3629847" cy="65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nl-BE" sz="44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nl-BE" sz="4400" b="1" dirty="0">
                <a:solidFill>
                  <a:schemeClr val="tx1"/>
                </a:solidFill>
              </a:rPr>
              <a:t>reparation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49FCBB7-5004-4390-B8F7-2D5D8A0AA2FE}"/>
              </a:ext>
            </a:extLst>
          </p:cNvPr>
          <p:cNvSpPr txBox="1">
            <a:spLocks/>
          </p:cNvSpPr>
          <p:nvPr/>
        </p:nvSpPr>
        <p:spPr>
          <a:xfrm>
            <a:off x="3148470" y="4920001"/>
            <a:ext cx="2542212" cy="65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nl-BE" sz="44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nl-BE" sz="4400" b="1" dirty="0">
                <a:solidFill>
                  <a:schemeClr val="tx1"/>
                </a:solidFill>
              </a:rPr>
              <a:t>revents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47EA615-C487-48E4-933D-4543B0F7CEF5}"/>
              </a:ext>
            </a:extLst>
          </p:cNvPr>
          <p:cNvSpPr txBox="1">
            <a:spLocks/>
          </p:cNvSpPr>
          <p:nvPr/>
        </p:nvSpPr>
        <p:spPr>
          <a:xfrm>
            <a:off x="4419576" y="5914802"/>
            <a:ext cx="2542212" cy="65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nl-BE" sz="44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nl-BE" sz="4400" b="1" dirty="0">
                <a:solidFill>
                  <a:schemeClr val="tx1"/>
                </a:solidFill>
              </a:rPr>
              <a:t>anic  !</a:t>
            </a:r>
          </a:p>
        </p:txBody>
      </p:sp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79" y="106152"/>
            <a:ext cx="3946893" cy="311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26" y="3479547"/>
            <a:ext cx="4176464" cy="255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41" y="3469066"/>
            <a:ext cx="3775323" cy="256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2298" y="216648"/>
            <a:ext cx="8229600" cy="78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sz="4000" dirty="0"/>
              <a:t>Préparation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1001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MOI</a:t>
            </a:r>
          </a:p>
          <a:p>
            <a:endParaRPr lang="nl-BE" dirty="0"/>
          </a:p>
          <a:p>
            <a:r>
              <a:rPr lang="nl-BE" dirty="0"/>
              <a:t>Ma </a:t>
            </a:r>
            <a:r>
              <a:rPr lang="nl-BE" dirty="0" err="1"/>
              <a:t>cible</a:t>
            </a:r>
            <a:endParaRPr lang="nl-BE" dirty="0"/>
          </a:p>
          <a:p>
            <a:endParaRPr lang="nl-BE" dirty="0"/>
          </a:p>
          <a:p>
            <a:r>
              <a:rPr lang="nl-BE" dirty="0"/>
              <a:t>Mes concurrents</a:t>
            </a:r>
          </a:p>
          <a:p>
            <a:pPr marL="0" indent="0"/>
            <a:endParaRPr lang="nl-BE" dirty="0"/>
          </a:p>
        </p:txBody>
      </p:sp>
      <p:sp>
        <p:nvSpPr>
          <p:cNvPr id="7" name="Oval 6"/>
          <p:cNvSpPr/>
          <p:nvPr/>
        </p:nvSpPr>
        <p:spPr>
          <a:xfrm>
            <a:off x="4319972" y="2204864"/>
            <a:ext cx="2088232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l 7"/>
          <p:cNvSpPr/>
          <p:nvPr/>
        </p:nvSpPr>
        <p:spPr>
          <a:xfrm>
            <a:off x="5076056" y="3068107"/>
            <a:ext cx="2088232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l 8"/>
          <p:cNvSpPr/>
          <p:nvPr/>
        </p:nvSpPr>
        <p:spPr>
          <a:xfrm>
            <a:off x="3779912" y="3068960"/>
            <a:ext cx="2088232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/>
          <p:cNvSpPr txBox="1"/>
          <p:nvPr/>
        </p:nvSpPr>
        <p:spPr>
          <a:xfrm>
            <a:off x="5076056" y="2606035"/>
            <a:ext cx="997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chemeClr val="accent1">
                    <a:lumMod val="75000"/>
                  </a:schemeClr>
                </a:solidFill>
              </a:rPr>
              <a:t>Moi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4898" y="40250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Ma </a:t>
            </a:r>
            <a:r>
              <a:rPr lang="nl-BE" dirty="0" err="1">
                <a:solidFill>
                  <a:srgbClr val="0070C0"/>
                </a:solidFill>
              </a:rPr>
              <a:t>cible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1725" y="389792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Mes concurrents</a:t>
            </a:r>
          </a:p>
        </p:txBody>
      </p:sp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2298" y="216648"/>
            <a:ext cx="8229600" cy="78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sz="4000" dirty="0"/>
              <a:t>Préparation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09563" y="3265364"/>
            <a:ext cx="2845714" cy="63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MOI</a:t>
            </a:r>
          </a:p>
          <a:p>
            <a:endParaRPr lang="nl-BE" dirty="0"/>
          </a:p>
          <a:p>
            <a:pPr marL="0" indent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15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78396" y="154952"/>
            <a:ext cx="7787208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sz="3600" b="1" dirty="0">
                <a:solidFill>
                  <a:schemeClr val="accent1">
                    <a:lumMod val="75000"/>
                  </a:schemeClr>
                </a:solidFill>
              </a:rPr>
              <a:t>MOI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52736"/>
            <a:ext cx="82296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dirty="0"/>
              <a:t>Ma </a:t>
            </a:r>
            <a:r>
              <a:rPr lang="nl-BE" dirty="0" err="1"/>
              <a:t>connaissance</a:t>
            </a:r>
            <a:r>
              <a:rPr lang="nl-BE" dirty="0"/>
              <a:t> de </a:t>
            </a:r>
            <a:r>
              <a:rPr lang="nl-BE" dirty="0" err="1"/>
              <a:t>moi</a:t>
            </a:r>
            <a:endParaRPr lang="nl-BE" dirty="0"/>
          </a:p>
          <a:p>
            <a:pPr marL="0" indent="0"/>
            <a:r>
              <a:rPr lang="nl-BE" dirty="0"/>
              <a:t> </a:t>
            </a:r>
          </a:p>
          <a:p>
            <a:r>
              <a:rPr lang="nl-BE" dirty="0"/>
              <a:t>VA&gt;&gt;&gt;Formule?</a:t>
            </a:r>
          </a:p>
          <a:p>
            <a:endParaRPr lang="nl-BE" dirty="0"/>
          </a:p>
          <a:p>
            <a:r>
              <a:rPr lang="nl-BE" dirty="0"/>
              <a:t>Mehrabian&gt;&gt;&gt;impact dans ma comm.?</a:t>
            </a:r>
          </a:p>
          <a:p>
            <a:endParaRPr lang="nl-BE" dirty="0"/>
          </a:p>
          <a:p>
            <a:r>
              <a:rPr lang="nl-BE" dirty="0"/>
              <a:t>Tenue vestimentaire</a:t>
            </a:r>
          </a:p>
          <a:p>
            <a:endParaRPr lang="nl-BE" dirty="0"/>
          </a:p>
          <a:p>
            <a:r>
              <a:rPr lang="nl-BE" dirty="0"/>
              <a:t>Les </a:t>
            </a:r>
            <a:r>
              <a:rPr lang="nl-BE" dirty="0" err="1"/>
              <a:t>détails</a:t>
            </a:r>
            <a:r>
              <a:rPr lang="nl-BE" dirty="0"/>
              <a:t>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70" y="4388215"/>
            <a:ext cx="3226835" cy="192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78" y="1748069"/>
            <a:ext cx="2166764" cy="101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16" y="2981206"/>
            <a:ext cx="1717550" cy="167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27" y="5041271"/>
            <a:ext cx="1376603" cy="105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89" y="1411001"/>
            <a:ext cx="2323963" cy="118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8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 idx="4294967295"/>
          </p:nvPr>
        </p:nvSpPr>
        <p:spPr>
          <a:xfrm>
            <a:off x="668607" y="0"/>
            <a:ext cx="9070975" cy="102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800" rIns="0" bIns="0" anchor="ctr" anchorCtr="0">
            <a:noAutofit/>
          </a:bodyPr>
          <a:lstStyle/>
          <a:p>
            <a:pPr algn="l"/>
            <a:r>
              <a:rPr lang="nl-BE" sz="3600" b="1" dirty="0">
                <a:solidFill>
                  <a:schemeClr val="accent1">
                    <a:lumMod val="75000"/>
                  </a:schemeClr>
                </a:solidFill>
              </a:rPr>
              <a:t>MOI</a:t>
            </a:r>
            <a:r>
              <a:rPr lang="nl-BE" sz="3200" b="1" dirty="0"/>
              <a:t> : </a:t>
            </a:r>
            <a:r>
              <a:rPr lang="nl-BE" sz="3600" dirty="0"/>
              <a:t>ma valeur ajoutée</a:t>
            </a:r>
            <a:endParaRPr sz="3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2071119" y="1519997"/>
            <a:ext cx="5512438" cy="102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ctr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6000" b="1" i="0" u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VA= (E+C) x M</a:t>
            </a:r>
            <a:endParaRPr sz="6000" b="1" i="0" u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7;p3">
            <a:extLst>
              <a:ext uri="{FF2B5EF4-FFF2-40B4-BE49-F238E27FC236}">
                <a16:creationId xmlns="" xmlns:a16="http://schemas.microsoft.com/office/drawing/2014/main" id="{DA0E2FD6-1F6F-4919-B07A-A22BAA243EB4}"/>
              </a:ext>
            </a:extLst>
          </p:cNvPr>
          <p:cNvSpPr txBox="1">
            <a:spLocks/>
          </p:cNvSpPr>
          <p:nvPr/>
        </p:nvSpPr>
        <p:spPr>
          <a:xfrm>
            <a:off x="668606" y="3488634"/>
            <a:ext cx="9070975" cy="186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/>
            <a:r>
              <a:rPr lang="fr-BE" sz="3600" b="1" dirty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fr-BE" sz="3600" dirty="0">
                <a:solidFill>
                  <a:schemeClr val="tx1"/>
                </a:solidFill>
              </a:rPr>
              <a:t>= mon </a:t>
            </a:r>
            <a:r>
              <a:rPr lang="fr-BE" sz="3600" u="sng" dirty="0">
                <a:solidFill>
                  <a:schemeClr val="tx1"/>
                </a:solidFill>
              </a:rPr>
              <a:t>Expertise</a:t>
            </a:r>
            <a:r>
              <a:rPr lang="fr-BE" sz="3600" dirty="0">
                <a:solidFill>
                  <a:schemeClr val="tx1"/>
                </a:solidFill>
              </a:rPr>
              <a:t>, mes connaissances</a:t>
            </a:r>
          </a:p>
          <a:p>
            <a:pPr marL="342900" indent="-342900"/>
            <a:r>
              <a:rPr lang="fr-BE" sz="36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fr-BE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3600" dirty="0">
                <a:solidFill>
                  <a:schemeClr val="tx1"/>
                </a:solidFill>
              </a:rPr>
              <a:t>= mes </a:t>
            </a:r>
            <a:r>
              <a:rPr lang="fr-BE" sz="3600" u="sng" dirty="0">
                <a:solidFill>
                  <a:schemeClr val="tx1"/>
                </a:solidFill>
              </a:rPr>
              <a:t>Compétences</a:t>
            </a:r>
            <a:r>
              <a:rPr lang="fr-BE" sz="3600" dirty="0">
                <a:solidFill>
                  <a:schemeClr val="tx1"/>
                </a:solidFill>
              </a:rPr>
              <a:t>, mes talents</a:t>
            </a:r>
          </a:p>
          <a:p>
            <a:pPr marL="342900" indent="-342900"/>
            <a:r>
              <a:rPr lang="fr-BE" sz="3600" b="1" dirty="0">
                <a:solidFill>
                  <a:schemeClr val="accent1">
                    <a:lumMod val="75000"/>
                  </a:schemeClr>
                </a:solidFill>
              </a:rPr>
              <a:t>M </a:t>
            </a:r>
            <a:r>
              <a:rPr lang="fr-BE" sz="3600" dirty="0">
                <a:solidFill>
                  <a:schemeClr val="tx1"/>
                </a:solidFill>
              </a:rPr>
              <a:t>= ma </a:t>
            </a:r>
            <a:r>
              <a:rPr lang="fr-BE" sz="3600" u="sng" dirty="0">
                <a:solidFill>
                  <a:schemeClr val="tx1"/>
                </a:solidFill>
              </a:rPr>
              <a:t>Motivation</a:t>
            </a:r>
            <a:r>
              <a:rPr lang="fr-BE" sz="3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 idx="4294967295"/>
          </p:nvPr>
        </p:nvSpPr>
        <p:spPr>
          <a:xfrm>
            <a:off x="649152" y="0"/>
            <a:ext cx="907097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800" rIns="0" bIns="0" anchor="ctr" anchorCtr="0">
            <a:noAutofit/>
          </a:bodyPr>
          <a:lstStyle/>
          <a:p>
            <a:pPr algn="l"/>
            <a:r>
              <a:rPr lang="nl-BE" sz="3600" b="1" dirty="0">
                <a:solidFill>
                  <a:schemeClr val="accent1">
                    <a:lumMod val="75000"/>
                  </a:schemeClr>
                </a:solidFill>
              </a:rPr>
              <a:t>MOI</a:t>
            </a:r>
            <a:r>
              <a:rPr lang="nl-BE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3200" b="1" dirty="0">
                <a:solidFill>
                  <a:schemeClr val="tx1"/>
                </a:solidFill>
              </a:rPr>
              <a:t>: </a:t>
            </a:r>
            <a:r>
              <a:rPr lang="nl-BE" sz="3600" dirty="0">
                <a:solidFill>
                  <a:schemeClr val="tx1"/>
                </a:solidFill>
              </a:rPr>
              <a:t>mon non-verbal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503237" y="1768475"/>
            <a:ext cx="9070975" cy="262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ctr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600" b="1" i="0" u="non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Connaissez</a:t>
            </a:r>
            <a:r>
              <a:rPr lang="nl-BE" sz="3600" b="1" i="0" u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BE" sz="3600" b="1" i="0" u="non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vous</a:t>
            </a:r>
            <a:r>
              <a:rPr lang="nl-BE" sz="3600" b="1" i="0" u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BE" sz="3600" b="1" i="0" u="non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l’impact</a:t>
            </a:r>
            <a:r>
              <a:rPr lang="nl-BE" sz="3600" b="1" i="0" u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du non-</a:t>
            </a:r>
            <a:r>
              <a:rPr lang="nl-BE" sz="3600" b="1" i="0" u="non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verbal</a:t>
            </a:r>
            <a:r>
              <a:rPr lang="nl-BE" sz="3600" b="1" i="0" u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 b="1" i="0" u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9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93184" y="1381328"/>
            <a:ext cx="9381822" cy="107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ctr" anchorCtr="0">
            <a:noAutofit/>
          </a:bodyPr>
          <a:lstStyle/>
          <a:p>
            <a:pPr marL="342900" marR="0" lvl="0" indent="-342900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marR="0" lvl="0" indent="-342900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sz="3200" i="0" u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 i="0" u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Loi de Mehrabian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nl-BE" dirty="0">
                <a:solidFill>
                  <a:schemeClr val="tx1"/>
                </a:solidFill>
              </a:rPr>
              <a:t>impact du non verbal dans la communication</a:t>
            </a:r>
          </a:p>
          <a:p>
            <a:pPr marL="342900" marR="0" lvl="0" indent="-342900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sz="32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b="1" dirty="0"/>
          </a:p>
          <a:p>
            <a:pPr marL="342900" marR="0" lvl="0" indent="-342900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6;p3">
            <a:extLst>
              <a:ext uri="{FF2B5EF4-FFF2-40B4-BE49-F238E27FC236}">
                <a16:creationId xmlns="" xmlns:a16="http://schemas.microsoft.com/office/drawing/2014/main" id="{9C823465-5304-4E22-8AEA-429A217C7084}"/>
              </a:ext>
            </a:extLst>
          </p:cNvPr>
          <p:cNvSpPr txBox="1">
            <a:spLocks/>
          </p:cNvSpPr>
          <p:nvPr/>
        </p:nvSpPr>
        <p:spPr>
          <a:xfrm>
            <a:off x="676599" y="147333"/>
            <a:ext cx="9070975" cy="99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80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BE" sz="3600" b="1" dirty="0">
                <a:solidFill>
                  <a:schemeClr val="accent1">
                    <a:lumMod val="75000"/>
                  </a:schemeClr>
                </a:solidFill>
              </a:rPr>
              <a:t>MOI</a:t>
            </a:r>
            <a:r>
              <a:rPr lang="nl-BE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3200" b="1" dirty="0">
                <a:solidFill>
                  <a:schemeClr val="tx1"/>
                </a:solidFill>
              </a:rPr>
              <a:t>: </a:t>
            </a:r>
            <a:r>
              <a:rPr lang="nl-BE" sz="3600" dirty="0">
                <a:solidFill>
                  <a:schemeClr val="tx1"/>
                </a:solidFill>
              </a:rPr>
              <a:t>mon non-verbal</a:t>
            </a:r>
          </a:p>
        </p:txBody>
      </p:sp>
      <p:sp>
        <p:nvSpPr>
          <p:cNvPr id="11" name="Google Shape;27;p3">
            <a:extLst>
              <a:ext uri="{FF2B5EF4-FFF2-40B4-BE49-F238E27FC236}">
                <a16:creationId xmlns="" xmlns:a16="http://schemas.microsoft.com/office/drawing/2014/main" id="{7E4639EA-D1D9-457B-92F0-F05DC100E56B}"/>
              </a:ext>
            </a:extLst>
          </p:cNvPr>
          <p:cNvSpPr txBox="1">
            <a:spLocks/>
          </p:cNvSpPr>
          <p:nvPr/>
        </p:nvSpPr>
        <p:spPr>
          <a:xfrm>
            <a:off x="2869708" y="6322980"/>
            <a:ext cx="4464947" cy="39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/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/>
            <a:endParaRPr lang="fr-BE" dirty="0">
              <a:solidFill>
                <a:schemeClr val="tx1"/>
              </a:solidFill>
            </a:endParaRPr>
          </a:p>
          <a:p>
            <a:pPr marL="342900" indent="-342900"/>
            <a:r>
              <a:rPr lang="fr-BE" dirty="0">
                <a:solidFill>
                  <a:schemeClr val="tx1"/>
                </a:solidFill>
              </a:rPr>
              <a:t>Non Verbal = 93% !</a:t>
            </a:r>
          </a:p>
          <a:p>
            <a:pPr marL="342900" indent="-342900"/>
            <a:endParaRPr lang="fr-BE" b="1" dirty="0"/>
          </a:p>
          <a:p>
            <a:pPr marL="342900" indent="-342900"/>
            <a:endParaRPr lang="fr-BE" b="1" dirty="0"/>
          </a:p>
          <a:p>
            <a:pPr marL="342900" indent="-342900"/>
            <a:endParaRPr lang="fr-B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68" y="2240727"/>
            <a:ext cx="6398521" cy="3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OI_THEME_TEMPLATE_DESIGN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CC99"/>
    </a:accent4>
    <a:accent5>
      <a:srgbClr val="3333CC"/>
    </a:accent5>
    <a:accent6>
      <a:srgbClr val="FFFFFF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545</Words>
  <Application>Microsoft Office PowerPoint</Application>
  <PresentationFormat>Custom</PresentationFormat>
  <Paragraphs>192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POI_THEME_TEMPLATE_DESIGN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MOI : ma valeur ajoutée</vt:lpstr>
      <vt:lpstr>MOI : mon non-verbal</vt:lpstr>
      <vt:lpstr>PowerPoint Presentation</vt:lpstr>
      <vt:lpstr>PowerPoint Presentation</vt:lpstr>
      <vt:lpstr>PowerPoint Presentation</vt:lpstr>
      <vt:lpstr>MOI : ma réalisation Jump: EXERCICE</vt:lpstr>
      <vt:lpstr>MOI : ma tenue</vt:lpstr>
      <vt:lpstr>MOI : les détails</vt:lpstr>
      <vt:lpstr>Interview téléphonique et à distance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intervenants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Véréna Pitz</dc:creator>
  <cp:lastModifiedBy>Véréna Pitz</cp:lastModifiedBy>
  <cp:revision>83</cp:revision>
  <dcterms:modified xsi:type="dcterms:W3CDTF">2020-01-09T18:55:03Z</dcterms:modified>
</cp:coreProperties>
</file>