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6" r:id="rId22"/>
    <p:sldId id="275" r:id="rId23"/>
    <p:sldId id="276" r:id="rId24"/>
    <p:sldId id="277" r:id="rId25"/>
    <p:sldId id="278" r:id="rId26"/>
    <p:sldId id="279" r:id="rId27"/>
    <p:sldId id="294" r:id="rId28"/>
    <p:sldId id="282" r:id="rId29"/>
    <p:sldId id="283" r:id="rId30"/>
    <p:sldId id="280" r:id="rId31"/>
    <p:sldId id="281" r:id="rId32"/>
    <p:sldId id="284" r:id="rId33"/>
    <p:sldId id="285" r:id="rId34"/>
    <p:sldId id="297" r:id="rId35"/>
    <p:sldId id="298" r:id="rId36"/>
    <p:sldId id="299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Lx16YSAxVhRygEpaQ4E3hFkq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315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3777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649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68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797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8" name="Google Shape;62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7" name="Google Shape;63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4" name="Google Shape;64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0" name="Google Shape;6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6" name="Google Shape;65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821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1524000" y="36941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r-FR" sz="4800">
                <a:latin typeface="Arial"/>
                <a:ea typeface="Arial"/>
                <a:cs typeface="Arial"/>
                <a:sym typeface="Arial"/>
              </a:rPr>
              <a:t>KICKSTART 2</a:t>
            </a:r>
            <a:r>
              <a:rPr lang="fr-FR" sz="4800" baseline="3000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fr-FR" sz="4800">
                <a:latin typeface="Arial"/>
                <a:ea typeface="Arial"/>
                <a:cs typeface="Arial"/>
                <a:sym typeface="Arial"/>
              </a:rPr>
              <a:t> OEUVRE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2889" y="776287"/>
            <a:ext cx="4544187" cy="3612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369870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ESTIMATIONS</a:t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369870" y="795850"/>
            <a:ext cx="3431700" cy="1568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rouge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3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758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369870" y="2854962"/>
            <a:ext cx="3431700" cy="156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marron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1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215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369870" y="4914075"/>
            <a:ext cx="3431700" cy="15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jaune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28 0</a:t>
            </a:r>
            <a:r>
              <a:rPr lang="fr-FR" sz="3600" b="1">
                <a:solidFill>
                  <a:schemeClr val="lt1"/>
                </a:solidFill>
              </a:rPr>
              <a:t>48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369870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ESTIMATIONS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3801438" y="374481"/>
            <a:ext cx="233994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BUDGET TOTAL</a:t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369870" y="795850"/>
            <a:ext cx="3431700" cy="1568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rouge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3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758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369870" y="2854962"/>
            <a:ext cx="3431700" cy="156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marron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1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215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69870" y="4914075"/>
            <a:ext cx="3431700" cy="15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jaune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28 0</a:t>
            </a:r>
            <a:r>
              <a:rPr lang="fr-FR" sz="3600" b="1">
                <a:solidFill>
                  <a:schemeClr val="lt1"/>
                </a:solidFill>
              </a:rPr>
              <a:t>48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3945279" y="2001824"/>
            <a:ext cx="2104500" cy="400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18,23%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945279" y="4053737"/>
            <a:ext cx="21045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</a:t>
            </a:r>
            <a:r>
              <a:rPr lang="fr-FR" sz="2000" b="1">
                <a:solidFill>
                  <a:schemeClr val="lt1"/>
                </a:solidFill>
              </a:rPr>
              <a:t>7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FR" sz="2000" b="1">
                <a:solidFill>
                  <a:schemeClr val="lt1"/>
                </a:solidFill>
              </a:rPr>
              <a:t>17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945279" y="6099655"/>
            <a:ext cx="21045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</a:t>
            </a:r>
            <a:r>
              <a:rPr lang="fr-FR" sz="2000" b="1">
                <a:solidFill>
                  <a:schemeClr val="lt1"/>
                </a:solidFill>
              </a:rPr>
              <a:t>1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FR" sz="2000" b="1">
                <a:solidFill>
                  <a:schemeClr val="lt1"/>
                </a:solidFill>
              </a:rPr>
              <a:t>69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6244978" y="2001824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17,25%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6244978" y="4053737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18,1%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6244978" y="6099655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11,28%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369870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ESTIMATIONS</a:t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3801438" y="374481"/>
            <a:ext cx="233994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BUDGET TOTAL</a:t>
            </a:r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6244978" y="371525"/>
            <a:ext cx="210449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PARTS SCIA</a:t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369870" y="795850"/>
            <a:ext cx="3431700" cy="1568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rouge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3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758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369870" y="2854962"/>
            <a:ext cx="3431700" cy="156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marron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1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215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369870" y="4914075"/>
            <a:ext cx="3431700" cy="15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jaune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28 0</a:t>
            </a:r>
            <a:r>
              <a:rPr lang="fr-FR" sz="3600" b="1">
                <a:solidFill>
                  <a:schemeClr val="lt1"/>
                </a:solidFill>
              </a:rPr>
              <a:t>48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3945279" y="2001824"/>
            <a:ext cx="2104500" cy="400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18,23%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3945279" y="4053737"/>
            <a:ext cx="21045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</a:t>
            </a:r>
            <a:r>
              <a:rPr lang="fr-FR" sz="2000" b="1">
                <a:solidFill>
                  <a:schemeClr val="lt1"/>
                </a:solidFill>
              </a:rPr>
              <a:t>7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FR" sz="2000" b="1">
                <a:solidFill>
                  <a:schemeClr val="lt1"/>
                </a:solidFill>
              </a:rPr>
              <a:t>17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3945279" y="6099655"/>
            <a:ext cx="21045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</a:t>
            </a:r>
            <a:r>
              <a:rPr lang="fr-FR" sz="2000" b="1">
                <a:solidFill>
                  <a:schemeClr val="lt1"/>
                </a:solidFill>
              </a:rPr>
              <a:t>1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FR" sz="2000" b="1">
                <a:solidFill>
                  <a:schemeClr val="lt1"/>
                </a:solidFill>
              </a:rPr>
              <a:t>69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369870" y="795850"/>
            <a:ext cx="3431700" cy="1568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rouge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3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758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369870" y="2854962"/>
            <a:ext cx="3431700" cy="156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marron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lt1"/>
                </a:solidFill>
              </a:rPr>
              <a:t>1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lt1"/>
                </a:solidFill>
              </a:rPr>
              <a:t>215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369870" y="4914075"/>
            <a:ext cx="3431700" cy="15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jaune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28 0</a:t>
            </a:r>
            <a:r>
              <a:rPr lang="fr-FR" sz="3600" b="1">
                <a:solidFill>
                  <a:schemeClr val="lt1"/>
                </a:solidFill>
              </a:rPr>
              <a:t>48</a:t>
            </a: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3945279" y="2001824"/>
            <a:ext cx="2104500" cy="400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18,23%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3945279" y="4053737"/>
            <a:ext cx="21045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</a:t>
            </a:r>
            <a:r>
              <a:rPr lang="fr-FR" sz="2000" b="1">
                <a:solidFill>
                  <a:schemeClr val="lt1"/>
                </a:solidFill>
              </a:rPr>
              <a:t>7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FR" sz="2000" b="1">
                <a:solidFill>
                  <a:schemeClr val="lt1"/>
                </a:solidFill>
              </a:rPr>
              <a:t>17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3945279" y="6099655"/>
            <a:ext cx="21045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</a:t>
            </a:r>
            <a:r>
              <a:rPr lang="fr-FR" sz="2000" b="1">
                <a:solidFill>
                  <a:schemeClr val="lt1"/>
                </a:solidFill>
              </a:rPr>
              <a:t>1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FR" sz="2000" b="1">
                <a:solidFill>
                  <a:schemeClr val="lt1"/>
                </a:solidFill>
              </a:rPr>
              <a:t>69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6244978" y="2001824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17,25%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6244978" y="4053737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18,1%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6244978" y="6099655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11,28%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8544677" y="816244"/>
            <a:ext cx="3431700" cy="1634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dk1"/>
                </a:solidFill>
              </a:rPr>
              <a:t>41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 dirty="0">
                <a:solidFill>
                  <a:schemeClr val="dk1"/>
                </a:solidFill>
              </a:rPr>
              <a:t>400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 dirty="0"/>
          </a:p>
        </p:txBody>
      </p:sp>
      <p:sp>
        <p:nvSpPr>
          <p:cNvPr id="195" name="Google Shape;195;p29"/>
          <p:cNvSpPr txBox="1"/>
          <p:nvPr/>
        </p:nvSpPr>
        <p:spPr>
          <a:xfrm>
            <a:off x="8544677" y="2875356"/>
            <a:ext cx="3431700" cy="1634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dk1"/>
                </a:solidFill>
              </a:rPr>
              <a:t>3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dk1"/>
                </a:solidFill>
              </a:rPr>
              <a:t>440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8544677" y="4934469"/>
            <a:ext cx="3431700" cy="1634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3600" b="1">
                <a:solidFill>
                  <a:schemeClr val="dk1"/>
                </a:solidFill>
              </a:rPr>
              <a:t>7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dk1"/>
                </a:solidFill>
              </a:rPr>
              <a:t>072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197" name="Google Shape;197;p29"/>
          <p:cNvSpPr txBox="1"/>
          <p:nvPr/>
        </p:nvSpPr>
        <p:spPr>
          <a:xfrm>
            <a:off x="369870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ESTIMATIONS</a:t>
            </a:r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3801438" y="374481"/>
            <a:ext cx="233994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BUDGET TOTAL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6244978" y="371525"/>
            <a:ext cx="210449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PARTS SCIA</a:t>
            </a:r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8544676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ENVELOPPES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6244978" y="2001824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17,25%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6244978" y="4053737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18,1%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6244978" y="6099655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11,28%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6244978" y="371525"/>
            <a:ext cx="210449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PARTS SCIA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8544676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ENVELOPPES</a:t>
            </a:r>
            <a:endParaRPr/>
          </a:p>
        </p:txBody>
      </p:sp>
      <p:sp>
        <p:nvSpPr>
          <p:cNvPr id="2" name="Google Shape;194;p29">
            <a:extLst>
              <a:ext uri="{FF2B5EF4-FFF2-40B4-BE49-F238E27FC236}">
                <a16:creationId xmlns:a16="http://schemas.microsoft.com/office/drawing/2014/main" id="{48CADD8E-0D10-34CE-C2CF-07B4BE532C3E}"/>
              </a:ext>
            </a:extLst>
          </p:cNvPr>
          <p:cNvSpPr txBox="1"/>
          <p:nvPr/>
        </p:nvSpPr>
        <p:spPr>
          <a:xfrm>
            <a:off x="8544677" y="816244"/>
            <a:ext cx="3431700" cy="1634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dk1"/>
                </a:solidFill>
              </a:rPr>
              <a:t>41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 dirty="0">
                <a:solidFill>
                  <a:schemeClr val="dk1"/>
                </a:solidFill>
              </a:rPr>
              <a:t>400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 dirty="0"/>
          </a:p>
        </p:txBody>
      </p:sp>
      <p:sp>
        <p:nvSpPr>
          <p:cNvPr id="3" name="Google Shape;195;p29">
            <a:extLst>
              <a:ext uri="{FF2B5EF4-FFF2-40B4-BE49-F238E27FC236}">
                <a16:creationId xmlns:a16="http://schemas.microsoft.com/office/drawing/2014/main" id="{97865683-1E86-5875-567B-F837AD598918}"/>
              </a:ext>
            </a:extLst>
          </p:cNvPr>
          <p:cNvSpPr txBox="1"/>
          <p:nvPr/>
        </p:nvSpPr>
        <p:spPr>
          <a:xfrm>
            <a:off x="8544677" y="2875356"/>
            <a:ext cx="3431700" cy="1634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600" b="1">
                <a:solidFill>
                  <a:schemeClr val="dk1"/>
                </a:solidFill>
              </a:rPr>
              <a:t>3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dk1"/>
                </a:solidFill>
              </a:rPr>
              <a:t>440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sp>
        <p:nvSpPr>
          <p:cNvPr id="4" name="Google Shape;196;p29">
            <a:extLst>
              <a:ext uri="{FF2B5EF4-FFF2-40B4-BE49-F238E27FC236}">
                <a16:creationId xmlns:a16="http://schemas.microsoft.com/office/drawing/2014/main" id="{BC8CA4DE-A076-B7EA-D873-F773127936A7}"/>
              </a:ext>
            </a:extLst>
          </p:cNvPr>
          <p:cNvSpPr txBox="1"/>
          <p:nvPr/>
        </p:nvSpPr>
        <p:spPr>
          <a:xfrm>
            <a:off x="8544677" y="4934469"/>
            <a:ext cx="3431700" cy="1634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3600" b="1">
                <a:solidFill>
                  <a:schemeClr val="dk1"/>
                </a:solidFill>
              </a:rPr>
              <a:t>7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600" b="1">
                <a:solidFill>
                  <a:schemeClr val="dk1"/>
                </a:solidFill>
              </a:rPr>
              <a:t>072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6244977" y="1327030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17,25%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6244977" y="3439441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18,1%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6244977" y="5190162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11,28%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8544677" y="816244"/>
            <a:ext cx="3431568" cy="98965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dk1"/>
                </a:solidFill>
              </a:rPr>
              <a:t>41</a:t>
            </a: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400 €</a:t>
            </a:r>
            <a:endParaRPr dirty="0"/>
          </a:p>
        </p:txBody>
      </p:sp>
      <p:sp>
        <p:nvSpPr>
          <p:cNvPr id="223" name="Google Shape;223;p31"/>
          <p:cNvSpPr txBox="1"/>
          <p:nvPr/>
        </p:nvSpPr>
        <p:spPr>
          <a:xfrm>
            <a:off x="8544676" y="2897210"/>
            <a:ext cx="3431568" cy="9979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43 440 €</a:t>
            </a:r>
            <a:endParaRPr dirty="0"/>
          </a:p>
        </p:txBody>
      </p:sp>
      <p:sp>
        <p:nvSpPr>
          <p:cNvPr id="224" name="Google Shape;224;p31"/>
          <p:cNvSpPr txBox="1"/>
          <p:nvPr/>
        </p:nvSpPr>
        <p:spPr>
          <a:xfrm>
            <a:off x="8544676" y="5034198"/>
            <a:ext cx="3431568" cy="6192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27 072 €</a:t>
            </a:r>
            <a:endParaRPr dirty="0"/>
          </a:p>
        </p:txBody>
      </p:sp>
      <p:sp>
        <p:nvSpPr>
          <p:cNvPr id="225" name="Google Shape;225;p31"/>
          <p:cNvSpPr txBox="1"/>
          <p:nvPr/>
        </p:nvSpPr>
        <p:spPr>
          <a:xfrm>
            <a:off x="6244978" y="371525"/>
            <a:ext cx="210449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PARTS SCIA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8544676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ENVELOPPES</a:t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6244977" y="2398237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17,83%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8544676" y="1862875"/>
            <a:ext cx="3431568" cy="98965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ROUGE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42 792 €</a:t>
            </a:r>
            <a:endParaRPr dirty="0"/>
          </a:p>
        </p:txBody>
      </p:sp>
      <p:sp>
        <p:nvSpPr>
          <p:cNvPr id="229" name="Google Shape;229;p31"/>
          <p:cNvSpPr txBox="1"/>
          <p:nvPr/>
        </p:nvSpPr>
        <p:spPr>
          <a:xfrm>
            <a:off x="6244977" y="4488079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17,38%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8544676" y="3970093"/>
            <a:ext cx="3431568" cy="101440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MARRON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dk1"/>
                </a:solidFill>
              </a:rPr>
              <a:t>41</a:t>
            </a: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712 €</a:t>
            </a:r>
            <a:endParaRPr dirty="0"/>
          </a:p>
        </p:txBody>
      </p:sp>
      <p:sp>
        <p:nvSpPr>
          <p:cNvPr id="231" name="Google Shape;231;p31"/>
          <p:cNvSpPr txBox="1"/>
          <p:nvPr/>
        </p:nvSpPr>
        <p:spPr>
          <a:xfrm>
            <a:off x="6293778" y="6263045"/>
            <a:ext cx="2104490" cy="421614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18,16%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8544676" y="5705459"/>
            <a:ext cx="3431568" cy="989654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RESTANT</a:t>
            </a:r>
            <a:endParaRPr dirty="0"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43 584 €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/>
          <p:nvPr/>
        </p:nvSpPr>
        <p:spPr>
          <a:xfrm>
            <a:off x="82193" y="2003461"/>
            <a:ext cx="6013807" cy="2784296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6244977" y="1327030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17,25%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6244977" y="3439441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18,1%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6244977" y="5190162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11,28%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6244978" y="371525"/>
            <a:ext cx="2104490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PARTS SCIA</a:t>
            </a:r>
            <a:endParaRPr/>
          </a:p>
        </p:txBody>
      </p:sp>
      <p:sp>
        <p:nvSpPr>
          <p:cNvPr id="246" name="Google Shape;246;p32"/>
          <p:cNvSpPr txBox="1"/>
          <p:nvPr/>
        </p:nvSpPr>
        <p:spPr>
          <a:xfrm>
            <a:off x="8544676" y="263781"/>
            <a:ext cx="3431568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ENVELOPPES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6244977" y="2398237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17,83%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6244977" y="4488079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17,38%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6293778" y="6263045"/>
            <a:ext cx="2104490" cy="421614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18,16%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215757" y="2381913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11,28%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2515456" y="2195127"/>
            <a:ext cx="3431568" cy="6192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JAUNE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27 072 €</a:t>
            </a:r>
            <a:endParaRPr dirty="0"/>
          </a:p>
        </p:txBody>
      </p:sp>
      <p:sp>
        <p:nvSpPr>
          <p:cNvPr id="255" name="Google Shape;255;p32"/>
          <p:cNvSpPr txBox="1"/>
          <p:nvPr/>
        </p:nvSpPr>
        <p:spPr>
          <a:xfrm>
            <a:off x="215757" y="3090532"/>
            <a:ext cx="2104490" cy="421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6,88%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2515456" y="3015346"/>
            <a:ext cx="3431568" cy="496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COMMUNS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16 512 €</a:t>
            </a:r>
            <a:endParaRPr dirty="0"/>
          </a:p>
        </p:txBody>
      </p:sp>
      <p:sp>
        <p:nvSpPr>
          <p:cNvPr id="257" name="Google Shape;257;p32"/>
          <p:cNvSpPr/>
          <p:nvPr/>
        </p:nvSpPr>
        <p:spPr>
          <a:xfrm>
            <a:off x="4231240" y="3650248"/>
            <a:ext cx="320212" cy="4216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2515456" y="4071862"/>
            <a:ext cx="3431568" cy="496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15 959 €</a:t>
            </a:r>
            <a:endParaRPr/>
          </a:p>
        </p:txBody>
      </p:sp>
      <p:cxnSp>
        <p:nvCxnSpPr>
          <p:cNvPr id="259" name="Google Shape;259;p32"/>
          <p:cNvCxnSpPr>
            <a:stCxn id="251" idx="1"/>
          </p:cNvCxnSpPr>
          <p:nvPr/>
        </p:nvCxnSpPr>
        <p:spPr>
          <a:xfrm rot="10800000">
            <a:off x="4391478" y="4568552"/>
            <a:ext cx="1902300" cy="19053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1" name="Google Shape;261;p32"/>
          <p:cNvSpPr txBox="1"/>
          <p:nvPr/>
        </p:nvSpPr>
        <p:spPr>
          <a:xfrm>
            <a:off x="215755" y="724941"/>
            <a:ext cx="5159075" cy="45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/!\    0% d’imprévus/aléas    /!\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18;p31">
            <a:extLst>
              <a:ext uri="{FF2B5EF4-FFF2-40B4-BE49-F238E27FC236}">
                <a16:creationId xmlns:a16="http://schemas.microsoft.com/office/drawing/2014/main" id="{F6821D76-DB81-07E2-558C-24F84CE369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2;p31">
            <a:extLst>
              <a:ext uri="{FF2B5EF4-FFF2-40B4-BE49-F238E27FC236}">
                <a16:creationId xmlns:a16="http://schemas.microsoft.com/office/drawing/2014/main" id="{0728A3DF-2651-22CB-B807-1B3CB9524297}"/>
              </a:ext>
            </a:extLst>
          </p:cNvPr>
          <p:cNvSpPr txBox="1"/>
          <p:nvPr/>
        </p:nvSpPr>
        <p:spPr>
          <a:xfrm>
            <a:off x="8544677" y="816244"/>
            <a:ext cx="3431568" cy="98965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dk1"/>
                </a:solidFill>
              </a:rPr>
              <a:t>41</a:t>
            </a: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400 €</a:t>
            </a:r>
            <a:endParaRPr dirty="0"/>
          </a:p>
        </p:txBody>
      </p:sp>
      <p:sp>
        <p:nvSpPr>
          <p:cNvPr id="4" name="Google Shape;223;p31">
            <a:extLst>
              <a:ext uri="{FF2B5EF4-FFF2-40B4-BE49-F238E27FC236}">
                <a16:creationId xmlns:a16="http://schemas.microsoft.com/office/drawing/2014/main" id="{1D5DB4C9-6271-83F8-E421-765842E5F59C}"/>
              </a:ext>
            </a:extLst>
          </p:cNvPr>
          <p:cNvSpPr txBox="1"/>
          <p:nvPr/>
        </p:nvSpPr>
        <p:spPr>
          <a:xfrm>
            <a:off x="8544676" y="2897210"/>
            <a:ext cx="3431568" cy="9979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43 440 €</a:t>
            </a:r>
            <a:endParaRPr dirty="0"/>
          </a:p>
        </p:txBody>
      </p:sp>
      <p:sp>
        <p:nvSpPr>
          <p:cNvPr id="5" name="Google Shape;224;p31">
            <a:extLst>
              <a:ext uri="{FF2B5EF4-FFF2-40B4-BE49-F238E27FC236}">
                <a16:creationId xmlns:a16="http://schemas.microsoft.com/office/drawing/2014/main" id="{DDDCD512-FC8E-6841-F8EA-31D4CF8CF4E6}"/>
              </a:ext>
            </a:extLst>
          </p:cNvPr>
          <p:cNvSpPr txBox="1"/>
          <p:nvPr/>
        </p:nvSpPr>
        <p:spPr>
          <a:xfrm>
            <a:off x="8544676" y="5003376"/>
            <a:ext cx="3431568" cy="6192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27 072 €</a:t>
            </a:r>
            <a:endParaRPr dirty="0"/>
          </a:p>
        </p:txBody>
      </p:sp>
      <p:sp>
        <p:nvSpPr>
          <p:cNvPr id="6" name="Google Shape;228;p31">
            <a:extLst>
              <a:ext uri="{FF2B5EF4-FFF2-40B4-BE49-F238E27FC236}">
                <a16:creationId xmlns:a16="http://schemas.microsoft.com/office/drawing/2014/main" id="{2AB99177-DC61-D8C8-888F-0F975BD8CE87}"/>
              </a:ext>
            </a:extLst>
          </p:cNvPr>
          <p:cNvSpPr txBox="1"/>
          <p:nvPr/>
        </p:nvSpPr>
        <p:spPr>
          <a:xfrm>
            <a:off x="8544676" y="1842327"/>
            <a:ext cx="3431568" cy="98965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ROUGE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42 792 €</a:t>
            </a:r>
            <a:endParaRPr dirty="0"/>
          </a:p>
        </p:txBody>
      </p:sp>
      <p:sp>
        <p:nvSpPr>
          <p:cNvPr id="7" name="Google Shape;230;p31">
            <a:extLst>
              <a:ext uri="{FF2B5EF4-FFF2-40B4-BE49-F238E27FC236}">
                <a16:creationId xmlns:a16="http://schemas.microsoft.com/office/drawing/2014/main" id="{B3969999-EF4A-1A06-FE4C-6DE792FA1F12}"/>
              </a:ext>
            </a:extLst>
          </p:cNvPr>
          <p:cNvSpPr txBox="1"/>
          <p:nvPr/>
        </p:nvSpPr>
        <p:spPr>
          <a:xfrm>
            <a:off x="8544676" y="3970093"/>
            <a:ext cx="3431568" cy="101440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LOGEMENT MARRON</a:t>
            </a:r>
            <a:endParaRPr dirty="0"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dk1"/>
                </a:solidFill>
              </a:rPr>
              <a:t>41</a:t>
            </a: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712 €</a:t>
            </a:r>
            <a:endParaRPr dirty="0"/>
          </a:p>
        </p:txBody>
      </p:sp>
      <p:sp>
        <p:nvSpPr>
          <p:cNvPr id="8" name="Google Shape;232;p31">
            <a:extLst>
              <a:ext uri="{FF2B5EF4-FFF2-40B4-BE49-F238E27FC236}">
                <a16:creationId xmlns:a16="http://schemas.microsoft.com/office/drawing/2014/main" id="{233C765F-3AA2-336C-59F8-5A52C4E6C025}"/>
              </a:ext>
            </a:extLst>
          </p:cNvPr>
          <p:cNvSpPr txBox="1"/>
          <p:nvPr/>
        </p:nvSpPr>
        <p:spPr>
          <a:xfrm>
            <a:off x="8544676" y="5705459"/>
            <a:ext cx="3431568" cy="989654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RESTANT</a:t>
            </a:r>
            <a:endParaRPr dirty="0"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43 584 €</a:t>
            </a:r>
            <a:endParaRPr dirty="0"/>
          </a:p>
        </p:txBody>
      </p:sp>
      <p:sp>
        <p:nvSpPr>
          <p:cNvPr id="260" name="Google Shape;260;p32"/>
          <p:cNvSpPr/>
          <p:nvPr/>
        </p:nvSpPr>
        <p:spPr>
          <a:xfrm>
            <a:off x="6096000" y="750362"/>
            <a:ext cx="6013807" cy="4955098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789" y="208165"/>
            <a:ext cx="9010188" cy="23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789" y="2652975"/>
            <a:ext cx="9015105" cy="41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46" y="568569"/>
            <a:ext cx="11541507" cy="572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614963" cy="179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518" y="1791855"/>
            <a:ext cx="10255854" cy="506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/>
        </p:nvSpPr>
        <p:spPr>
          <a:xfrm>
            <a:off x="2924709" y="2914039"/>
            <a:ext cx="6096000" cy="299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Quoi ?</a:t>
            </a:r>
            <a:endParaRPr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?</a:t>
            </a:r>
            <a:endParaRPr dirty="0"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Quelle enveloppe par logement ?</a:t>
            </a: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 complément de budget ?</a:t>
            </a:r>
            <a:endParaRPr dirty="0"/>
          </a:p>
          <a:p>
            <a:pPr marL="800100" marR="0" lvl="3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Souscrit-on un prêt complémentaire ?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 ?</a:t>
            </a:r>
            <a:endParaRPr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?</a:t>
            </a:r>
            <a:endParaRPr dirty="0"/>
          </a:p>
        </p:txBody>
      </p:sp>
      <p:sp>
        <p:nvSpPr>
          <p:cNvPr id="85" name="Google Shape;85;p7"/>
          <p:cNvSpPr txBox="1"/>
          <p:nvPr/>
        </p:nvSpPr>
        <p:spPr>
          <a:xfrm>
            <a:off x="1546258" y="980784"/>
            <a:ext cx="9354623" cy="10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OBJECTIF: Anticiper la phase suivante du projet qu’est « les travaux personnels » pour la vivre la plus sereinement possible en répondant aux questions suivantes:</a:t>
            </a:r>
            <a:endParaRPr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/>
        </p:nvSpPr>
        <p:spPr>
          <a:xfrm>
            <a:off x="2266461" y="2502456"/>
            <a:ext cx="74656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DISC </a:t>
            </a: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PDD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Quelle répartition des enveloppes en % ?</a:t>
            </a:r>
            <a:endParaRPr sz="4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3223AE-150A-F827-E7E7-E2493512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33" y="3606752"/>
            <a:ext cx="6599068" cy="32512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AF9541-85F4-4248-5B2E-50E77F06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04654" cy="3606752"/>
          </a:xfrm>
          <a:prstGeom prst="rect">
            <a:avLst/>
          </a:prstGeom>
        </p:spPr>
      </p:pic>
      <p:pic>
        <p:nvPicPr>
          <p:cNvPr id="8" name="Google Shape;277;p35">
            <a:extLst>
              <a:ext uri="{FF2B5EF4-FFF2-40B4-BE49-F238E27FC236}">
                <a16:creationId xmlns:a16="http://schemas.microsoft.com/office/drawing/2014/main" id="{2C966897-835A-BB54-30D0-03DAC50919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769990"/>
            <a:ext cx="5592933" cy="2924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59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FE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067" y="0"/>
            <a:ext cx="10291865" cy="68612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7"/>
          <p:cNvSpPr txBox="1"/>
          <p:nvPr/>
        </p:nvSpPr>
        <p:spPr>
          <a:xfrm>
            <a:off x="2231456" y="155637"/>
            <a:ext cx="9354623" cy="275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COMPLEMENT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DE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789" y="208165"/>
            <a:ext cx="9010188" cy="23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789" y="2652975"/>
            <a:ext cx="9015105" cy="41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49" y="185899"/>
            <a:ext cx="9897856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49" y="1584229"/>
            <a:ext cx="9869277" cy="487748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10068005" y="1683565"/>
            <a:ext cx="2061472" cy="402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 :</a:t>
            </a:r>
            <a:endParaRPr/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Enduit grange </a:t>
            </a:r>
            <a:r>
              <a:rPr lang="fr-FR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phasé</a:t>
            </a:r>
            <a:endParaRPr/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Terrasses phasées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0% d’imprévus/aléas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C7CFE4-77B6-C49C-37D0-B71EF1FC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52" y="375512"/>
            <a:ext cx="5360909" cy="59794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728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861" y="978453"/>
            <a:ext cx="10402277" cy="587954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/>
          <p:nvPr/>
        </p:nvSpPr>
        <p:spPr>
          <a:xfrm>
            <a:off x="-268552" y="291829"/>
            <a:ext cx="9354623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PRÊT COMPLÉMENTAIRE</a:t>
            </a:r>
            <a:endParaRPr/>
          </a:p>
        </p:txBody>
      </p:sp>
      <p:sp>
        <p:nvSpPr>
          <p:cNvPr id="316" name="Google Shape;316;p41"/>
          <p:cNvSpPr txBox="1"/>
          <p:nvPr/>
        </p:nvSpPr>
        <p:spPr>
          <a:xfrm>
            <a:off x="8367960" y="5174759"/>
            <a:ext cx="5143760" cy="1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Changement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prez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C7CFE4-77B6-C49C-37D0-B71EF1FC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52" y="375512"/>
            <a:ext cx="5360909" cy="59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1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43"/>
            <a:ext cx="12192000" cy="441951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4"/>
          <p:cNvSpPr txBox="1"/>
          <p:nvPr/>
        </p:nvSpPr>
        <p:spPr>
          <a:xfrm>
            <a:off x="2665380" y="134394"/>
            <a:ext cx="782802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à complément idéal / maximal</a:t>
            </a:r>
            <a:endParaRPr sz="2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/>
          <p:nvPr/>
        </p:nvSpPr>
        <p:spPr>
          <a:xfrm>
            <a:off x="2665380" y="134394"/>
            <a:ext cx="66759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Sans aucun impact sur les foyers </a:t>
            </a:r>
            <a:r>
              <a:rPr lang="fr-FR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2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00525"/>
            <a:ext cx="12192000" cy="440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-385284" y="0"/>
            <a:ext cx="9354623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QUOI ?</a:t>
            </a:r>
            <a:endParaRPr/>
          </a:p>
        </p:txBody>
      </p:sp>
      <p:pic>
        <p:nvPicPr>
          <p:cNvPr id="92" name="Google Shape;92;p20" descr="Agence web De quoi on parle ? Création sites Internet | Réseaux sociaux |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28625"/>
            <a:ext cx="114300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/>
        </p:nvSpPr>
        <p:spPr>
          <a:xfrm>
            <a:off x="10077772" y="6035188"/>
            <a:ext cx="23152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MIN ?</a:t>
            </a:r>
            <a:endParaRPr sz="4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390A08-EB4E-D1EE-09E7-E56D61FC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4" y="721899"/>
            <a:ext cx="9355022" cy="5313289"/>
          </a:xfrm>
          <a:prstGeom prst="rect">
            <a:avLst/>
          </a:prstGeom>
        </p:spPr>
      </p:pic>
      <p:cxnSp>
        <p:nvCxnSpPr>
          <p:cNvPr id="323" name="Google Shape;323;p42"/>
          <p:cNvCxnSpPr/>
          <p:nvPr/>
        </p:nvCxnSpPr>
        <p:spPr>
          <a:xfrm rot="10800000">
            <a:off x="9980579" y="5846323"/>
            <a:ext cx="398834" cy="542808"/>
          </a:xfrm>
          <a:prstGeom prst="straightConnector1">
            <a:avLst/>
          </a:prstGeom>
          <a:noFill/>
          <a:ln w="76200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5018"/>
            <a:ext cx="12192000" cy="444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/>
          <p:nvPr/>
        </p:nvSpPr>
        <p:spPr>
          <a:xfrm>
            <a:off x="2665380" y="134394"/>
            <a:ext cx="66759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à complément de budget MIN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/>
          <p:nvPr/>
        </p:nvSpPr>
        <p:spPr>
          <a:xfrm>
            <a:off x="2266461" y="2502456"/>
            <a:ext cx="74656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DISC </a:t>
            </a: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PDD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 prêt complémentaire,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Quel montant ?</a:t>
            </a:r>
            <a:endParaRPr sz="4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/>
        </p:nvSpPr>
        <p:spPr>
          <a:xfrm>
            <a:off x="-385284" y="0"/>
            <a:ext cx="9354623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QUOI ?</a:t>
            </a:r>
            <a:endParaRPr/>
          </a:p>
        </p:txBody>
      </p:sp>
      <p:pic>
        <p:nvPicPr>
          <p:cNvPr id="352" name="Google Shape;352;p47" descr="Vecteur Stock « QUAND ? » Icône Vecteur |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0" y="1714500"/>
            <a:ext cx="6667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AD2AA418-F1D9-875D-5532-8D41BB09BFE3}"/>
              </a:ext>
            </a:extLst>
          </p:cNvPr>
          <p:cNvSpPr txBox="1"/>
          <p:nvPr/>
        </p:nvSpPr>
        <p:spPr>
          <a:xfrm>
            <a:off x="4325741" y="142209"/>
            <a:ext cx="3343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TRAVAUX PERSONNELS</a:t>
            </a: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293" name="Google Shape;85;p1">
            <a:extLst>
              <a:ext uri="{FF2B5EF4-FFF2-40B4-BE49-F238E27FC236}">
                <a16:creationId xmlns:a16="http://schemas.microsoft.com/office/drawing/2014/main" id="{3EEC9966-5854-CBD5-5D22-C14380411B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F142D8C2-3E68-2D0D-3512-A74F8DD6F064}"/>
              </a:ext>
            </a:extLst>
          </p:cNvPr>
          <p:cNvGrpSpPr/>
          <p:nvPr/>
        </p:nvGrpSpPr>
        <p:grpSpPr>
          <a:xfrm>
            <a:off x="2411468" y="368650"/>
            <a:ext cx="1147598" cy="1465733"/>
            <a:chOff x="794601" y="5052842"/>
            <a:chExt cx="1147598" cy="1465733"/>
          </a:xfrm>
        </p:grpSpPr>
        <p:grpSp>
          <p:nvGrpSpPr>
            <p:cNvPr id="299" name="Groupe 298">
              <a:extLst>
                <a:ext uri="{FF2B5EF4-FFF2-40B4-BE49-F238E27FC236}">
                  <a16:creationId xmlns:a16="http://schemas.microsoft.com/office/drawing/2014/main" id="{B563EBA0-EE1A-A6D0-A543-9766C2814122}"/>
                </a:ext>
              </a:extLst>
            </p:cNvPr>
            <p:cNvGrpSpPr/>
            <p:nvPr/>
          </p:nvGrpSpPr>
          <p:grpSpPr>
            <a:xfrm>
              <a:off x="794601" y="5052842"/>
              <a:ext cx="1147598" cy="925795"/>
              <a:chOff x="569224" y="766654"/>
              <a:chExt cx="1147598" cy="2160651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D6CB0052-10D0-3572-6DA5-A56932ED4131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2" name="ZoneTexte 301">
                <a:extLst>
                  <a:ext uri="{FF2B5EF4-FFF2-40B4-BE49-F238E27FC236}">
                    <a16:creationId xmlns:a16="http://schemas.microsoft.com/office/drawing/2014/main" id="{E6D17AFA-BEC8-F759-A39C-4CF68A178D34}"/>
                  </a:ext>
                </a:extLst>
              </p:cNvPr>
              <p:cNvSpPr txBox="1"/>
              <p:nvPr/>
            </p:nvSpPr>
            <p:spPr>
              <a:xfrm>
                <a:off x="569224" y="1046226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FEVRIER</a:t>
                </a:r>
              </a:p>
            </p:txBody>
          </p:sp>
        </p:grpSp>
        <p:sp>
          <p:nvSpPr>
            <p:cNvPr id="300" name="Ellipse 299">
              <a:extLst>
                <a:ext uri="{FF2B5EF4-FFF2-40B4-BE49-F238E27FC236}">
                  <a16:creationId xmlns:a16="http://schemas.microsoft.com/office/drawing/2014/main" id="{7E638351-193C-36CA-020C-D364EEAA3279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3" name="Groupe 302">
            <a:extLst>
              <a:ext uri="{FF2B5EF4-FFF2-40B4-BE49-F238E27FC236}">
                <a16:creationId xmlns:a16="http://schemas.microsoft.com/office/drawing/2014/main" id="{1E7DCEF6-E70F-B7DD-6DCA-8AC84B4415EA}"/>
              </a:ext>
            </a:extLst>
          </p:cNvPr>
          <p:cNvGrpSpPr/>
          <p:nvPr/>
        </p:nvGrpSpPr>
        <p:grpSpPr>
          <a:xfrm>
            <a:off x="1391873" y="347064"/>
            <a:ext cx="1137295" cy="1465733"/>
            <a:chOff x="804904" y="5052842"/>
            <a:chExt cx="1137295" cy="1465733"/>
          </a:xfrm>
        </p:grpSpPr>
        <p:grpSp>
          <p:nvGrpSpPr>
            <p:cNvPr id="304" name="Groupe 303">
              <a:extLst>
                <a:ext uri="{FF2B5EF4-FFF2-40B4-BE49-F238E27FC236}">
                  <a16:creationId xmlns:a16="http://schemas.microsoft.com/office/drawing/2014/main" id="{86BD71D9-363B-3983-6B6A-52A763BB4498}"/>
                </a:ext>
              </a:extLst>
            </p:cNvPr>
            <p:cNvGrpSpPr/>
            <p:nvPr/>
          </p:nvGrpSpPr>
          <p:grpSpPr>
            <a:xfrm>
              <a:off x="830601" y="5052842"/>
              <a:ext cx="1111598" cy="940847"/>
              <a:chOff x="605224" y="766654"/>
              <a:chExt cx="1111598" cy="219578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78A1A21-7596-CDBF-AD52-63C6C9E64FA3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7" name="ZoneTexte 306">
                <a:extLst>
                  <a:ext uri="{FF2B5EF4-FFF2-40B4-BE49-F238E27FC236}">
                    <a16:creationId xmlns:a16="http://schemas.microsoft.com/office/drawing/2014/main" id="{94060CFB-6596-F041-319D-4CD949E281B8}"/>
                  </a:ext>
                </a:extLst>
              </p:cNvPr>
              <p:cNvSpPr txBox="1"/>
              <p:nvPr/>
            </p:nvSpPr>
            <p:spPr>
              <a:xfrm>
                <a:off x="605224" y="1081355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JANVIER</a:t>
                </a:r>
              </a:p>
            </p:txBody>
          </p:sp>
        </p:grp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AF117BFA-2E06-9F3B-8FC6-055B07C9A422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6DA3D254-8653-70F9-351F-FEEFC6CB3391}"/>
              </a:ext>
            </a:extLst>
          </p:cNvPr>
          <p:cNvGrpSpPr/>
          <p:nvPr/>
        </p:nvGrpSpPr>
        <p:grpSpPr>
          <a:xfrm>
            <a:off x="3477528" y="366791"/>
            <a:ext cx="1137295" cy="1465733"/>
            <a:chOff x="804904" y="5052842"/>
            <a:chExt cx="1137295" cy="1465733"/>
          </a:xfrm>
        </p:grpSpPr>
        <p:grpSp>
          <p:nvGrpSpPr>
            <p:cNvPr id="309" name="Groupe 308">
              <a:extLst>
                <a:ext uri="{FF2B5EF4-FFF2-40B4-BE49-F238E27FC236}">
                  <a16:creationId xmlns:a16="http://schemas.microsoft.com/office/drawing/2014/main" id="{DACE3ED2-B1D0-1719-7498-5A2051F88DD6}"/>
                </a:ext>
              </a:extLst>
            </p:cNvPr>
            <p:cNvGrpSpPr/>
            <p:nvPr/>
          </p:nvGrpSpPr>
          <p:grpSpPr>
            <a:xfrm>
              <a:off x="936495" y="5052842"/>
              <a:ext cx="1005704" cy="945923"/>
              <a:chOff x="711118" y="766654"/>
              <a:chExt cx="1005704" cy="2207627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5DF7C671-2041-AC95-889A-6A426A4E6660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2" name="ZoneTexte 311">
                <a:extLst>
                  <a:ext uri="{FF2B5EF4-FFF2-40B4-BE49-F238E27FC236}">
                    <a16:creationId xmlns:a16="http://schemas.microsoft.com/office/drawing/2014/main" id="{FD46F690-25E8-E921-FD7C-0BA39A7AC560}"/>
                  </a:ext>
                </a:extLst>
              </p:cNvPr>
              <p:cNvSpPr txBox="1"/>
              <p:nvPr/>
            </p:nvSpPr>
            <p:spPr>
              <a:xfrm>
                <a:off x="711118" y="1093202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MARS</a:t>
                </a:r>
              </a:p>
            </p:txBody>
          </p:sp>
        </p:grpSp>
        <p:sp>
          <p:nvSpPr>
            <p:cNvPr id="310" name="Ellipse 309">
              <a:extLst>
                <a:ext uri="{FF2B5EF4-FFF2-40B4-BE49-F238E27FC236}">
                  <a16:creationId xmlns:a16="http://schemas.microsoft.com/office/drawing/2014/main" id="{FC57033C-7616-C12C-ABF4-CB7EBDBF8551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3" name="Groupe 312">
            <a:extLst>
              <a:ext uri="{FF2B5EF4-FFF2-40B4-BE49-F238E27FC236}">
                <a16:creationId xmlns:a16="http://schemas.microsoft.com/office/drawing/2014/main" id="{558A2A41-80A3-9323-666D-42A916607FD7}"/>
              </a:ext>
            </a:extLst>
          </p:cNvPr>
          <p:cNvGrpSpPr/>
          <p:nvPr/>
        </p:nvGrpSpPr>
        <p:grpSpPr>
          <a:xfrm>
            <a:off x="5559586" y="389142"/>
            <a:ext cx="1137295" cy="1465733"/>
            <a:chOff x="804904" y="5052842"/>
            <a:chExt cx="1137295" cy="1465733"/>
          </a:xfrm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7C4A0E47-F02A-C152-EC1E-C6154F031B21}"/>
                </a:ext>
              </a:extLst>
            </p:cNvPr>
            <p:cNvGrpSpPr/>
            <p:nvPr/>
          </p:nvGrpSpPr>
          <p:grpSpPr>
            <a:xfrm>
              <a:off x="1005483" y="5052842"/>
              <a:ext cx="936716" cy="905303"/>
              <a:chOff x="780106" y="766654"/>
              <a:chExt cx="936716" cy="2112826"/>
            </a:xfrm>
          </p:grpSpPr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6B2D4A8-E602-7893-8BF7-20CEA82FFBD5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7" name="ZoneTexte 316">
                <a:extLst>
                  <a:ext uri="{FF2B5EF4-FFF2-40B4-BE49-F238E27FC236}">
                    <a16:creationId xmlns:a16="http://schemas.microsoft.com/office/drawing/2014/main" id="{607B3E79-055B-F732-3AF3-9E64022D478F}"/>
                  </a:ext>
                </a:extLst>
              </p:cNvPr>
              <p:cNvSpPr txBox="1"/>
              <p:nvPr/>
            </p:nvSpPr>
            <p:spPr>
              <a:xfrm>
                <a:off x="780106" y="998401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MAI</a:t>
                </a:r>
              </a:p>
            </p:txBody>
          </p:sp>
        </p:grpSp>
        <p:sp>
          <p:nvSpPr>
            <p:cNvPr id="315" name="Ellipse 314">
              <a:extLst>
                <a:ext uri="{FF2B5EF4-FFF2-40B4-BE49-F238E27FC236}">
                  <a16:creationId xmlns:a16="http://schemas.microsoft.com/office/drawing/2014/main" id="{E588F24D-BE04-D54B-E089-CFE391E56C5C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8201052F-D9FC-4203-A087-E1070FD503A7}"/>
              </a:ext>
            </a:extLst>
          </p:cNvPr>
          <p:cNvGrpSpPr/>
          <p:nvPr/>
        </p:nvGrpSpPr>
        <p:grpSpPr>
          <a:xfrm>
            <a:off x="4529688" y="367556"/>
            <a:ext cx="1137295" cy="1465733"/>
            <a:chOff x="804904" y="5052842"/>
            <a:chExt cx="1137295" cy="1465733"/>
          </a:xfrm>
        </p:grpSpPr>
        <p:grpSp>
          <p:nvGrpSpPr>
            <p:cNvPr id="319" name="Groupe 318">
              <a:extLst>
                <a:ext uri="{FF2B5EF4-FFF2-40B4-BE49-F238E27FC236}">
                  <a16:creationId xmlns:a16="http://schemas.microsoft.com/office/drawing/2014/main" id="{55AD9E15-B7E5-8212-C3F5-5A7AAA820682}"/>
                </a:ext>
              </a:extLst>
            </p:cNvPr>
            <p:cNvGrpSpPr/>
            <p:nvPr/>
          </p:nvGrpSpPr>
          <p:grpSpPr>
            <a:xfrm>
              <a:off x="929580" y="5052842"/>
              <a:ext cx="1012619" cy="932104"/>
              <a:chOff x="704203" y="766654"/>
              <a:chExt cx="1012619" cy="2175375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98317C68-724D-F48B-C6EF-878568962BB8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2" name="ZoneTexte 321">
                <a:extLst>
                  <a:ext uri="{FF2B5EF4-FFF2-40B4-BE49-F238E27FC236}">
                    <a16:creationId xmlns:a16="http://schemas.microsoft.com/office/drawing/2014/main" id="{323D030A-E60E-7319-11BC-94E2F73E45FA}"/>
                  </a:ext>
                </a:extLst>
              </p:cNvPr>
              <p:cNvSpPr txBox="1"/>
              <p:nvPr/>
            </p:nvSpPr>
            <p:spPr>
              <a:xfrm>
                <a:off x="704203" y="1060950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AVRIL</a:t>
                </a:r>
              </a:p>
            </p:txBody>
          </p:sp>
        </p:grp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1777C5F5-B9E9-5242-100C-DCA05C0386D9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23" name="Groupe 322">
            <a:extLst>
              <a:ext uri="{FF2B5EF4-FFF2-40B4-BE49-F238E27FC236}">
                <a16:creationId xmlns:a16="http://schemas.microsoft.com/office/drawing/2014/main" id="{51E644CC-2EAE-1E01-F401-B70D08AF3B6E}"/>
              </a:ext>
            </a:extLst>
          </p:cNvPr>
          <p:cNvGrpSpPr/>
          <p:nvPr/>
        </p:nvGrpSpPr>
        <p:grpSpPr>
          <a:xfrm>
            <a:off x="6615343" y="387283"/>
            <a:ext cx="1137295" cy="1465733"/>
            <a:chOff x="804904" y="5052842"/>
            <a:chExt cx="1137295" cy="1465733"/>
          </a:xfrm>
        </p:grpSpPr>
        <p:grpSp>
          <p:nvGrpSpPr>
            <p:cNvPr id="324" name="Groupe 323">
              <a:extLst>
                <a:ext uri="{FF2B5EF4-FFF2-40B4-BE49-F238E27FC236}">
                  <a16:creationId xmlns:a16="http://schemas.microsoft.com/office/drawing/2014/main" id="{CE7A851D-E375-3CD5-DC8C-63919BB4DE1C}"/>
                </a:ext>
              </a:extLst>
            </p:cNvPr>
            <p:cNvGrpSpPr/>
            <p:nvPr/>
          </p:nvGrpSpPr>
          <p:grpSpPr>
            <a:xfrm>
              <a:off x="977978" y="5052842"/>
              <a:ext cx="964221" cy="902752"/>
              <a:chOff x="752601" y="766654"/>
              <a:chExt cx="964221" cy="2106873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DEB99290-3808-5549-C2F1-6CE99B9B25CC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7" name="ZoneTexte 326">
                <a:extLst>
                  <a:ext uri="{FF2B5EF4-FFF2-40B4-BE49-F238E27FC236}">
                    <a16:creationId xmlns:a16="http://schemas.microsoft.com/office/drawing/2014/main" id="{8433DA08-BE73-65B4-15FB-3CD9BE28BA56}"/>
                  </a:ext>
                </a:extLst>
              </p:cNvPr>
              <p:cNvSpPr txBox="1"/>
              <p:nvPr/>
            </p:nvSpPr>
            <p:spPr>
              <a:xfrm>
                <a:off x="752601" y="992448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JUIN</a:t>
                </a:r>
              </a:p>
            </p:txBody>
          </p:sp>
        </p:grp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D320B022-6213-F777-C204-EC3AD1005AD4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138D944A-E104-FAEB-0178-D656C4B41726}"/>
              </a:ext>
            </a:extLst>
          </p:cNvPr>
          <p:cNvGrpSpPr/>
          <p:nvPr/>
        </p:nvGrpSpPr>
        <p:grpSpPr>
          <a:xfrm>
            <a:off x="8675301" y="387736"/>
            <a:ext cx="1137295" cy="1465733"/>
            <a:chOff x="804904" y="5052842"/>
            <a:chExt cx="1137295" cy="1465733"/>
          </a:xfrm>
        </p:grpSpPr>
        <p:grpSp>
          <p:nvGrpSpPr>
            <p:cNvPr id="329" name="Groupe 328">
              <a:extLst>
                <a:ext uri="{FF2B5EF4-FFF2-40B4-BE49-F238E27FC236}">
                  <a16:creationId xmlns:a16="http://schemas.microsoft.com/office/drawing/2014/main" id="{8A200411-0B19-D086-F989-CD883AE59F78}"/>
                </a:ext>
              </a:extLst>
            </p:cNvPr>
            <p:cNvGrpSpPr/>
            <p:nvPr/>
          </p:nvGrpSpPr>
          <p:grpSpPr>
            <a:xfrm>
              <a:off x="958906" y="5052842"/>
              <a:ext cx="983293" cy="881928"/>
              <a:chOff x="733529" y="766654"/>
              <a:chExt cx="983293" cy="2058273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B07D803-DBA8-8C1E-C11D-EDEC01F41EEF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2" name="ZoneTexte 331">
                <a:extLst>
                  <a:ext uri="{FF2B5EF4-FFF2-40B4-BE49-F238E27FC236}">
                    <a16:creationId xmlns:a16="http://schemas.microsoft.com/office/drawing/2014/main" id="{96E3855F-1A8B-980A-AE6C-52A18393609A}"/>
                  </a:ext>
                </a:extLst>
              </p:cNvPr>
              <p:cNvSpPr txBox="1"/>
              <p:nvPr/>
            </p:nvSpPr>
            <p:spPr>
              <a:xfrm>
                <a:off x="733529" y="943848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AOUT</a:t>
                </a:r>
              </a:p>
            </p:txBody>
          </p:sp>
        </p:grp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A68FD1EF-FF33-CFFC-F880-22A64DF4F32D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874B7482-B1B3-1474-6E05-D0774B17D545}"/>
              </a:ext>
            </a:extLst>
          </p:cNvPr>
          <p:cNvGrpSpPr/>
          <p:nvPr/>
        </p:nvGrpSpPr>
        <p:grpSpPr>
          <a:xfrm>
            <a:off x="7645403" y="366150"/>
            <a:ext cx="1137295" cy="1465733"/>
            <a:chOff x="804904" y="5052842"/>
            <a:chExt cx="1137295" cy="1465733"/>
          </a:xfrm>
        </p:grpSpPr>
        <p:grpSp>
          <p:nvGrpSpPr>
            <p:cNvPr id="334" name="Groupe 333">
              <a:extLst>
                <a:ext uri="{FF2B5EF4-FFF2-40B4-BE49-F238E27FC236}">
                  <a16:creationId xmlns:a16="http://schemas.microsoft.com/office/drawing/2014/main" id="{C2B737F7-E59B-3144-60F6-343D0C799B34}"/>
                </a:ext>
              </a:extLst>
            </p:cNvPr>
            <p:cNvGrpSpPr/>
            <p:nvPr/>
          </p:nvGrpSpPr>
          <p:grpSpPr>
            <a:xfrm>
              <a:off x="907251" y="5052842"/>
              <a:ext cx="1034948" cy="915241"/>
              <a:chOff x="681874" y="766654"/>
              <a:chExt cx="1034948" cy="2136020"/>
            </a:xfrm>
          </p:grpSpPr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C2E99409-90F6-A44D-697E-F1E87D6ECC86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7" name="ZoneTexte 336">
                <a:extLst>
                  <a:ext uri="{FF2B5EF4-FFF2-40B4-BE49-F238E27FC236}">
                    <a16:creationId xmlns:a16="http://schemas.microsoft.com/office/drawing/2014/main" id="{E1199C15-A045-3185-8F41-1FDB9C9616F9}"/>
                  </a:ext>
                </a:extLst>
              </p:cNvPr>
              <p:cNvSpPr txBox="1"/>
              <p:nvPr/>
            </p:nvSpPr>
            <p:spPr>
              <a:xfrm>
                <a:off x="681874" y="1021595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JUILLET</a:t>
                </a:r>
              </a:p>
            </p:txBody>
          </p:sp>
        </p:grp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753A0129-88D5-B359-0AF9-421873152F80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8" name="Groupe 337">
            <a:extLst>
              <a:ext uri="{FF2B5EF4-FFF2-40B4-BE49-F238E27FC236}">
                <a16:creationId xmlns:a16="http://schemas.microsoft.com/office/drawing/2014/main" id="{61CDE630-9167-CD05-E291-410CB6B5FF09}"/>
              </a:ext>
            </a:extLst>
          </p:cNvPr>
          <p:cNvGrpSpPr/>
          <p:nvPr/>
        </p:nvGrpSpPr>
        <p:grpSpPr>
          <a:xfrm>
            <a:off x="9670240" y="385878"/>
            <a:ext cx="1282639" cy="1465732"/>
            <a:chOff x="744086" y="5052843"/>
            <a:chExt cx="1282639" cy="1465732"/>
          </a:xfrm>
        </p:grpSpPr>
        <p:grpSp>
          <p:nvGrpSpPr>
            <p:cNvPr id="339" name="Groupe 338">
              <a:extLst>
                <a:ext uri="{FF2B5EF4-FFF2-40B4-BE49-F238E27FC236}">
                  <a16:creationId xmlns:a16="http://schemas.microsoft.com/office/drawing/2014/main" id="{51E3BF70-334E-8BF6-C4BD-14541B0F9E2E}"/>
                </a:ext>
              </a:extLst>
            </p:cNvPr>
            <p:cNvGrpSpPr/>
            <p:nvPr/>
          </p:nvGrpSpPr>
          <p:grpSpPr>
            <a:xfrm>
              <a:off x="744086" y="5052843"/>
              <a:ext cx="1282639" cy="882662"/>
              <a:chOff x="518709" y="766654"/>
              <a:chExt cx="1282639" cy="2059986"/>
            </a:xfrm>
          </p:grpSpPr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58CA070C-19A5-5AE0-4ED9-617A5918C1F9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2" name="ZoneTexte 341">
                <a:extLst>
                  <a:ext uri="{FF2B5EF4-FFF2-40B4-BE49-F238E27FC236}">
                    <a16:creationId xmlns:a16="http://schemas.microsoft.com/office/drawing/2014/main" id="{B710F182-2445-8D4A-5685-28AD8033D594}"/>
                  </a:ext>
                </a:extLst>
              </p:cNvPr>
              <p:cNvSpPr txBox="1"/>
              <p:nvPr/>
            </p:nvSpPr>
            <p:spPr>
              <a:xfrm>
                <a:off x="518709" y="945561"/>
                <a:ext cx="1282639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SEPTEMBRE</a:t>
                </a:r>
              </a:p>
            </p:txBody>
          </p:sp>
        </p:grp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6033B06B-23B7-A405-67BE-E665B1822914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6C215C8-5CE4-4C99-EF6B-EBDDEFFA437B}"/>
              </a:ext>
            </a:extLst>
          </p:cNvPr>
          <p:cNvSpPr/>
          <p:nvPr/>
        </p:nvSpPr>
        <p:spPr>
          <a:xfrm>
            <a:off x="2403271" y="23121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Plomberie</a:t>
            </a:r>
          </a:p>
        </p:txBody>
      </p:sp>
      <p:cxnSp>
        <p:nvCxnSpPr>
          <p:cNvPr id="344" name="Connecteur : en angle 343">
            <a:extLst>
              <a:ext uri="{FF2B5EF4-FFF2-40B4-BE49-F238E27FC236}">
                <a16:creationId xmlns:a16="http://schemas.microsoft.com/office/drawing/2014/main" id="{0A5059B3-73D0-2789-BA42-7D7D58E8A08D}"/>
              </a:ext>
            </a:extLst>
          </p:cNvPr>
          <p:cNvCxnSpPr>
            <a:cxnSpLocks/>
            <a:stCxn id="343" idx="0"/>
            <a:endCxn id="346" idx="0"/>
          </p:cNvCxnSpPr>
          <p:nvPr/>
        </p:nvCxnSpPr>
        <p:spPr>
          <a:xfrm rot="5400000" flipH="1" flipV="1">
            <a:off x="2737790" y="2156963"/>
            <a:ext cx="674" cy="309712"/>
          </a:xfrm>
          <a:prstGeom prst="bentConnector3">
            <a:avLst>
              <a:gd name="adj1" fmla="val 3401691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19EBCD35-0F55-D684-3E61-B206C0B6DD38}"/>
              </a:ext>
            </a:extLst>
          </p:cNvPr>
          <p:cNvSpPr/>
          <p:nvPr/>
        </p:nvSpPr>
        <p:spPr>
          <a:xfrm>
            <a:off x="3024252" y="2311482"/>
            <a:ext cx="16972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50" b="1" i="1" dirty="0"/>
              <a:t>Electricité</a:t>
            </a:r>
            <a:endParaRPr lang="fr-FR" sz="900" b="1" i="1" dirty="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2164E29B-CC27-DEEB-1359-2ACD1D1CC00C}"/>
              </a:ext>
            </a:extLst>
          </p:cNvPr>
          <p:cNvSpPr/>
          <p:nvPr/>
        </p:nvSpPr>
        <p:spPr>
          <a:xfrm>
            <a:off x="2803675" y="2311482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VMC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9B0AF0AC-5F81-0402-445D-E29BBE979AD7}"/>
              </a:ext>
            </a:extLst>
          </p:cNvPr>
          <p:cNvSpPr/>
          <p:nvPr/>
        </p:nvSpPr>
        <p:spPr>
          <a:xfrm>
            <a:off x="3477528" y="2311481"/>
            <a:ext cx="180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Placo</a:t>
            </a:r>
          </a:p>
          <a:p>
            <a:pPr algn="ctr"/>
            <a:r>
              <a:rPr lang="fr-FR" sz="1100" b="1" i="1" dirty="0"/>
              <a:t>8 semaines</a:t>
            </a:r>
          </a:p>
        </p:txBody>
      </p:sp>
      <p:cxnSp>
        <p:nvCxnSpPr>
          <p:cNvPr id="348" name="Connecteur : en angle 347">
            <a:extLst>
              <a:ext uri="{FF2B5EF4-FFF2-40B4-BE49-F238E27FC236}">
                <a16:creationId xmlns:a16="http://schemas.microsoft.com/office/drawing/2014/main" id="{DD713F84-3C5F-55D0-6FBC-A21FE70659A5}"/>
              </a:ext>
            </a:extLst>
          </p:cNvPr>
          <p:cNvCxnSpPr>
            <a:cxnSpLocks/>
            <a:stCxn id="345" idx="0"/>
            <a:endCxn id="347" idx="0"/>
          </p:cNvCxnSpPr>
          <p:nvPr/>
        </p:nvCxnSpPr>
        <p:spPr>
          <a:xfrm rot="5400000" flipH="1" flipV="1">
            <a:off x="3743321" y="1677275"/>
            <a:ext cx="1" cy="1268414"/>
          </a:xfrm>
          <a:prstGeom prst="bent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 : en angle 348">
            <a:extLst>
              <a:ext uri="{FF2B5EF4-FFF2-40B4-BE49-F238E27FC236}">
                <a16:creationId xmlns:a16="http://schemas.microsoft.com/office/drawing/2014/main" id="{44FEE0F4-4FC9-A846-D6D9-B16C5F8457EF}"/>
              </a:ext>
            </a:extLst>
          </p:cNvPr>
          <p:cNvCxnSpPr>
            <a:cxnSpLocks/>
            <a:stCxn id="343" idx="2"/>
            <a:endCxn id="345" idx="2"/>
          </p:cNvCxnSpPr>
          <p:nvPr/>
        </p:nvCxnSpPr>
        <p:spPr>
          <a:xfrm rot="5400000" flipH="1" flipV="1">
            <a:off x="2845855" y="3128897"/>
            <a:ext cx="674" cy="525843"/>
          </a:xfrm>
          <a:prstGeom prst="bentConnector3">
            <a:avLst>
              <a:gd name="adj1" fmla="val -3391691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>
            <a:extLst>
              <a:ext uri="{FF2B5EF4-FFF2-40B4-BE49-F238E27FC236}">
                <a16:creationId xmlns:a16="http://schemas.microsoft.com/office/drawing/2014/main" id="{F5FF1F35-8D9C-4367-9B53-C65ACBDC716F}"/>
              </a:ext>
            </a:extLst>
          </p:cNvPr>
          <p:cNvSpPr/>
          <p:nvPr/>
        </p:nvSpPr>
        <p:spPr>
          <a:xfrm>
            <a:off x="5497585" y="2296557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Chauffage sol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FFF103A8-3736-CC9E-865D-F142993BF69D}"/>
              </a:ext>
            </a:extLst>
          </p:cNvPr>
          <p:cNvSpPr/>
          <p:nvPr/>
        </p:nvSpPr>
        <p:spPr>
          <a:xfrm>
            <a:off x="5717147" y="2296557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Chape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30A02CAB-E57C-3A33-27CF-7BF260E2B29F}"/>
              </a:ext>
            </a:extLst>
          </p:cNvPr>
          <p:cNvSpPr/>
          <p:nvPr/>
        </p:nvSpPr>
        <p:spPr>
          <a:xfrm>
            <a:off x="5936709" y="2296557"/>
            <a:ext cx="178615" cy="108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Séchage</a:t>
            </a:r>
          </a:p>
        </p:txBody>
      </p:sp>
      <p:cxnSp>
        <p:nvCxnSpPr>
          <p:cNvPr id="353" name="Connecteur : en angle 352">
            <a:extLst>
              <a:ext uri="{FF2B5EF4-FFF2-40B4-BE49-F238E27FC236}">
                <a16:creationId xmlns:a16="http://schemas.microsoft.com/office/drawing/2014/main" id="{7CDA4137-256E-2710-2492-4CD0C664666C}"/>
              </a:ext>
            </a:extLst>
          </p:cNvPr>
          <p:cNvCxnSpPr>
            <a:cxnSpLocks/>
            <a:stCxn id="347" idx="2"/>
            <a:endCxn id="350" idx="2"/>
          </p:cNvCxnSpPr>
          <p:nvPr/>
        </p:nvCxnSpPr>
        <p:spPr>
          <a:xfrm rot="5400000" flipH="1" flipV="1">
            <a:off x="4974748" y="2779336"/>
            <a:ext cx="14924" cy="1209365"/>
          </a:xfrm>
          <a:prstGeom prst="bentConnector3">
            <a:avLst>
              <a:gd name="adj1" fmla="val -153176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 : en angle 353">
            <a:extLst>
              <a:ext uri="{FF2B5EF4-FFF2-40B4-BE49-F238E27FC236}">
                <a16:creationId xmlns:a16="http://schemas.microsoft.com/office/drawing/2014/main" id="{3699A956-ABBC-546B-EA23-1CE85B1F5871}"/>
              </a:ext>
            </a:extLst>
          </p:cNvPr>
          <p:cNvCxnSpPr>
            <a:cxnSpLocks/>
            <a:stCxn id="350" idx="0"/>
            <a:endCxn id="351" idx="0"/>
          </p:cNvCxnSpPr>
          <p:nvPr/>
        </p:nvCxnSpPr>
        <p:spPr>
          <a:xfrm rot="5400000" flipH="1" flipV="1">
            <a:off x="5696674" y="2186776"/>
            <a:ext cx="12700" cy="219562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E479BD6-42D2-742F-C75E-0204B5869EEE}"/>
              </a:ext>
            </a:extLst>
          </p:cNvPr>
          <p:cNvSpPr/>
          <p:nvPr/>
        </p:nvSpPr>
        <p:spPr>
          <a:xfrm>
            <a:off x="6158040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Peinture plafond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E8B9EE9F-FD2C-3020-3B1B-34209DEFE02F}"/>
              </a:ext>
            </a:extLst>
          </p:cNvPr>
          <p:cNvSpPr/>
          <p:nvPr/>
        </p:nvSpPr>
        <p:spPr>
          <a:xfrm>
            <a:off x="6543205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i="1" dirty="0"/>
              <a:t>Porte intérieur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AB4FACCD-0658-4FD3-A148-E2D9EFDA2B27}"/>
              </a:ext>
            </a:extLst>
          </p:cNvPr>
          <p:cNvSpPr/>
          <p:nvPr/>
        </p:nvSpPr>
        <p:spPr>
          <a:xfrm>
            <a:off x="6758185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Sous couche sol</a:t>
            </a:r>
          </a:p>
        </p:txBody>
      </p:sp>
      <p:cxnSp>
        <p:nvCxnSpPr>
          <p:cNvPr id="358" name="Connecteur : en angle 357">
            <a:extLst>
              <a:ext uri="{FF2B5EF4-FFF2-40B4-BE49-F238E27FC236}">
                <a16:creationId xmlns:a16="http://schemas.microsoft.com/office/drawing/2014/main" id="{7D1C112E-6D9E-077C-734C-3D5DD5E7B087}"/>
              </a:ext>
            </a:extLst>
          </p:cNvPr>
          <p:cNvCxnSpPr>
            <a:cxnSpLocks/>
            <a:stCxn id="347" idx="2"/>
            <a:endCxn id="356" idx="2"/>
          </p:cNvCxnSpPr>
          <p:nvPr/>
        </p:nvCxnSpPr>
        <p:spPr>
          <a:xfrm rot="5400000" flipH="1" flipV="1">
            <a:off x="5497557" y="2256526"/>
            <a:ext cx="14925" cy="2254985"/>
          </a:xfrm>
          <a:prstGeom prst="bentConnector3">
            <a:avLst>
              <a:gd name="adj1" fmla="val -15316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eur : en angle 358">
            <a:extLst>
              <a:ext uri="{FF2B5EF4-FFF2-40B4-BE49-F238E27FC236}">
                <a16:creationId xmlns:a16="http://schemas.microsoft.com/office/drawing/2014/main" id="{34743B25-1FFE-2A94-FDB2-091557FD4A44}"/>
              </a:ext>
            </a:extLst>
          </p:cNvPr>
          <p:cNvCxnSpPr>
            <a:cxnSpLocks/>
            <a:stCxn id="356" idx="0"/>
            <a:endCxn id="357" idx="0"/>
          </p:cNvCxnSpPr>
          <p:nvPr/>
        </p:nvCxnSpPr>
        <p:spPr>
          <a:xfrm rot="5400000" flipH="1" flipV="1">
            <a:off x="6740003" y="2189066"/>
            <a:ext cx="12700" cy="214980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Rectangle 359">
            <a:extLst>
              <a:ext uri="{FF2B5EF4-FFF2-40B4-BE49-F238E27FC236}">
                <a16:creationId xmlns:a16="http://schemas.microsoft.com/office/drawing/2014/main" id="{BF6E6AAA-00C1-049B-FB7C-B0B43A8DA4A4}"/>
              </a:ext>
            </a:extLst>
          </p:cNvPr>
          <p:cNvSpPr/>
          <p:nvPr/>
        </p:nvSpPr>
        <p:spPr>
          <a:xfrm>
            <a:off x="6982131" y="22965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b="1" i="1" dirty="0"/>
              <a:t>Peinture/carrelage</a:t>
            </a:r>
          </a:p>
          <a:p>
            <a:pPr algn="ctr"/>
            <a:r>
              <a:rPr lang="fr-FR" sz="800" b="1" i="1" dirty="0"/>
              <a:t>Murs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F521E359-81E5-8A96-688C-FE5DF2152F9A}"/>
              </a:ext>
            </a:extLst>
          </p:cNvPr>
          <p:cNvSpPr/>
          <p:nvPr/>
        </p:nvSpPr>
        <p:spPr>
          <a:xfrm>
            <a:off x="7580328" y="23092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b="1" i="1" dirty="0"/>
              <a:t>plancher/carrelage</a:t>
            </a:r>
          </a:p>
          <a:p>
            <a:pPr algn="ctr"/>
            <a:r>
              <a:rPr lang="fr-FR" sz="800" b="1" i="1" dirty="0"/>
              <a:t>Sols</a:t>
            </a:r>
          </a:p>
        </p:txBody>
      </p:sp>
      <p:cxnSp>
        <p:nvCxnSpPr>
          <p:cNvPr id="362" name="Connecteur : en angle 361">
            <a:extLst>
              <a:ext uri="{FF2B5EF4-FFF2-40B4-BE49-F238E27FC236}">
                <a16:creationId xmlns:a16="http://schemas.microsoft.com/office/drawing/2014/main" id="{67A34A20-91BC-7101-736C-C3E94BFAEE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2946" y="3232037"/>
            <a:ext cx="12700" cy="314437"/>
          </a:xfrm>
          <a:prstGeom prst="bentConnector3">
            <a:avLst>
              <a:gd name="adj1" fmla="val 184001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Rectangle 362">
            <a:extLst>
              <a:ext uri="{FF2B5EF4-FFF2-40B4-BE49-F238E27FC236}">
                <a16:creationId xmlns:a16="http://schemas.microsoft.com/office/drawing/2014/main" id="{4F2FC3D3-7D1D-EA67-73B9-41D9ADC8D866}"/>
              </a:ext>
            </a:extLst>
          </p:cNvPr>
          <p:cNvSpPr/>
          <p:nvPr/>
        </p:nvSpPr>
        <p:spPr>
          <a:xfrm>
            <a:off x="7985457" y="23092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Cuisine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89967912-0B0C-017C-C366-EE277693325B}"/>
              </a:ext>
            </a:extLst>
          </p:cNvPr>
          <p:cNvSpPr/>
          <p:nvPr/>
        </p:nvSpPr>
        <p:spPr>
          <a:xfrm>
            <a:off x="8213739" y="2311374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Toilettes</a:t>
            </a:r>
          </a:p>
        </p:txBody>
      </p:sp>
      <p:cxnSp>
        <p:nvCxnSpPr>
          <p:cNvPr id="365" name="Connecteur : en angle 364">
            <a:extLst>
              <a:ext uri="{FF2B5EF4-FFF2-40B4-BE49-F238E27FC236}">
                <a16:creationId xmlns:a16="http://schemas.microsoft.com/office/drawing/2014/main" id="{FF9819F8-326C-A579-373E-48767217C5E0}"/>
              </a:ext>
            </a:extLst>
          </p:cNvPr>
          <p:cNvCxnSpPr>
            <a:cxnSpLocks/>
            <a:stCxn id="361" idx="2"/>
            <a:endCxn id="364" idx="2"/>
          </p:cNvCxnSpPr>
          <p:nvPr/>
        </p:nvCxnSpPr>
        <p:spPr>
          <a:xfrm rot="16200000" flipH="1">
            <a:off x="8030628" y="3118955"/>
            <a:ext cx="2118" cy="542719"/>
          </a:xfrm>
          <a:prstGeom prst="bentConnector3">
            <a:avLst>
              <a:gd name="adj1" fmla="val 108932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Rectangle 365">
            <a:extLst>
              <a:ext uri="{FF2B5EF4-FFF2-40B4-BE49-F238E27FC236}">
                <a16:creationId xmlns:a16="http://schemas.microsoft.com/office/drawing/2014/main" id="{9619991D-32F2-8F7B-A048-292ED995E138}"/>
              </a:ext>
            </a:extLst>
          </p:cNvPr>
          <p:cNvSpPr/>
          <p:nvPr/>
        </p:nvSpPr>
        <p:spPr>
          <a:xfrm>
            <a:off x="8734654" y="2313488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SDB</a:t>
            </a:r>
          </a:p>
        </p:txBody>
      </p:sp>
      <p:cxnSp>
        <p:nvCxnSpPr>
          <p:cNvPr id="367" name="Connecteur : en angle 366">
            <a:extLst>
              <a:ext uri="{FF2B5EF4-FFF2-40B4-BE49-F238E27FC236}">
                <a16:creationId xmlns:a16="http://schemas.microsoft.com/office/drawing/2014/main" id="{96185597-0850-5D91-FB00-CF70426684FD}"/>
              </a:ext>
            </a:extLst>
          </p:cNvPr>
          <p:cNvCxnSpPr>
            <a:cxnSpLocks/>
            <a:stCxn id="361" idx="2"/>
            <a:endCxn id="366" idx="2"/>
          </p:cNvCxnSpPr>
          <p:nvPr/>
        </p:nvCxnSpPr>
        <p:spPr>
          <a:xfrm rot="16200000" flipH="1">
            <a:off x="8290029" y="2859555"/>
            <a:ext cx="4232" cy="1063634"/>
          </a:xfrm>
          <a:prstGeom prst="bentConnector3">
            <a:avLst>
              <a:gd name="adj1" fmla="val 55017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>
            <a:extLst>
              <a:ext uri="{FF2B5EF4-FFF2-40B4-BE49-F238E27FC236}">
                <a16:creationId xmlns:a16="http://schemas.microsoft.com/office/drawing/2014/main" id="{50D9B174-BC2A-93F0-95A8-8CF999E13FCF}"/>
              </a:ext>
            </a:extLst>
          </p:cNvPr>
          <p:cNvSpPr/>
          <p:nvPr/>
        </p:nvSpPr>
        <p:spPr>
          <a:xfrm>
            <a:off x="8956585" y="231560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Plinthes</a:t>
            </a:r>
          </a:p>
        </p:txBody>
      </p:sp>
      <p:cxnSp>
        <p:nvCxnSpPr>
          <p:cNvPr id="369" name="Connecteur : en angle 368">
            <a:extLst>
              <a:ext uri="{FF2B5EF4-FFF2-40B4-BE49-F238E27FC236}">
                <a16:creationId xmlns:a16="http://schemas.microsoft.com/office/drawing/2014/main" id="{0F689DA8-276B-08F8-D860-616889266F04}"/>
              </a:ext>
            </a:extLst>
          </p:cNvPr>
          <p:cNvCxnSpPr>
            <a:cxnSpLocks/>
            <a:stCxn id="361" idx="2"/>
            <a:endCxn id="368" idx="2"/>
          </p:cNvCxnSpPr>
          <p:nvPr/>
        </p:nvCxnSpPr>
        <p:spPr>
          <a:xfrm rot="16200000" flipH="1">
            <a:off x="8399935" y="2749648"/>
            <a:ext cx="6350" cy="1285565"/>
          </a:xfrm>
          <a:prstGeom prst="bentConnector3">
            <a:avLst>
              <a:gd name="adj1" fmla="val 37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necteur : en angle 369">
            <a:extLst>
              <a:ext uri="{FF2B5EF4-FFF2-40B4-BE49-F238E27FC236}">
                <a16:creationId xmlns:a16="http://schemas.microsoft.com/office/drawing/2014/main" id="{F7D11A55-3C8C-22A6-165F-9B336E9EA2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80583" y="1541750"/>
            <a:ext cx="2225" cy="3697237"/>
          </a:xfrm>
          <a:prstGeom prst="bentConnector3">
            <a:avLst>
              <a:gd name="adj1" fmla="val -2099289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ZoneTexte 370">
            <a:extLst>
              <a:ext uri="{FF2B5EF4-FFF2-40B4-BE49-F238E27FC236}">
                <a16:creationId xmlns:a16="http://schemas.microsoft.com/office/drawing/2014/main" id="{75ED1960-C9BC-A6F8-276A-95DE6ACAD1A8}"/>
              </a:ext>
            </a:extLst>
          </p:cNvPr>
          <p:cNvSpPr txBox="1"/>
          <p:nvPr/>
        </p:nvSpPr>
        <p:spPr>
          <a:xfrm>
            <a:off x="4144295" y="3865045"/>
            <a:ext cx="24168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rgbClr val="FF0000"/>
                </a:solidFill>
                <a:latin typeface="+mj-lt"/>
                <a:cs typeface="Calibri"/>
                <a:sym typeface="Calibri"/>
              </a:rPr>
              <a:t>Mesures cuisine pour commande</a:t>
            </a:r>
            <a:endParaRPr lang="fr-FR" sz="1000" i="1" dirty="0">
              <a:solidFill>
                <a:srgbClr val="FF0000"/>
              </a:solidFill>
            </a:endParaRPr>
          </a:p>
        </p:txBody>
      </p:sp>
      <p:cxnSp>
        <p:nvCxnSpPr>
          <p:cNvPr id="372" name="Connecteur : en angle 371">
            <a:extLst>
              <a:ext uri="{FF2B5EF4-FFF2-40B4-BE49-F238E27FC236}">
                <a16:creationId xmlns:a16="http://schemas.microsoft.com/office/drawing/2014/main" id="{5196FE82-415F-D123-8E39-0B2B281C43AE}"/>
              </a:ext>
            </a:extLst>
          </p:cNvPr>
          <p:cNvCxnSpPr>
            <a:cxnSpLocks/>
            <a:stCxn id="360" idx="0"/>
            <a:endCxn id="361" idx="0"/>
          </p:cNvCxnSpPr>
          <p:nvPr/>
        </p:nvCxnSpPr>
        <p:spPr>
          <a:xfrm rot="16200000" flipH="1">
            <a:off x="7454879" y="2003808"/>
            <a:ext cx="12700" cy="598197"/>
          </a:xfrm>
          <a:prstGeom prst="bentConnector3">
            <a:avLst>
              <a:gd name="adj1" fmla="val -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Rectangle 372">
            <a:extLst>
              <a:ext uri="{FF2B5EF4-FFF2-40B4-BE49-F238E27FC236}">
                <a16:creationId xmlns:a16="http://schemas.microsoft.com/office/drawing/2014/main" id="{5D2D3229-597C-37C0-9B15-CB8B81B760C9}"/>
              </a:ext>
            </a:extLst>
          </p:cNvPr>
          <p:cNvSpPr/>
          <p:nvPr/>
        </p:nvSpPr>
        <p:spPr>
          <a:xfrm>
            <a:off x="9180085" y="2314599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Radiateurs</a:t>
            </a:r>
          </a:p>
        </p:txBody>
      </p:sp>
    </p:spTree>
    <p:extLst>
      <p:ext uri="{BB962C8B-B14F-4D97-AF65-F5344CB8AC3E}">
        <p14:creationId xmlns:p14="http://schemas.microsoft.com/office/powerpoint/2010/main" val="2646545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5;p1">
            <a:extLst>
              <a:ext uri="{FF2B5EF4-FFF2-40B4-BE49-F238E27FC236}">
                <a16:creationId xmlns:a16="http://schemas.microsoft.com/office/drawing/2014/main" id="{3CF9C3C9-F8E0-2EBB-77F1-8B01AD8A75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D2AA418-F1D9-875D-5532-8D41BB09BFE3}"/>
              </a:ext>
            </a:extLst>
          </p:cNvPr>
          <p:cNvSpPr txBox="1"/>
          <p:nvPr/>
        </p:nvSpPr>
        <p:spPr>
          <a:xfrm>
            <a:off x="4325741" y="122698"/>
            <a:ext cx="3343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4"/>
                </a:solidFill>
                <a:latin typeface="+mj-lt"/>
                <a:ea typeface="Calibri"/>
                <a:cs typeface="Calibri"/>
                <a:sym typeface="Calibri"/>
              </a:rPr>
              <a:t>TRAVAUX COLLECTIF</a:t>
            </a:r>
            <a:endParaRPr lang="fr-FR" sz="2000" dirty="0">
              <a:solidFill>
                <a:schemeClr val="accent4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3F40F81-4B0D-9E72-89C6-7585A9F03810}"/>
              </a:ext>
            </a:extLst>
          </p:cNvPr>
          <p:cNvGrpSpPr/>
          <p:nvPr/>
        </p:nvGrpSpPr>
        <p:grpSpPr>
          <a:xfrm>
            <a:off x="2411468" y="368650"/>
            <a:ext cx="1147598" cy="1465733"/>
            <a:chOff x="794601" y="5052842"/>
            <a:chExt cx="1147598" cy="1465733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5F9D1B64-203C-452E-119C-2D317C165A24}"/>
                </a:ext>
              </a:extLst>
            </p:cNvPr>
            <p:cNvGrpSpPr/>
            <p:nvPr/>
          </p:nvGrpSpPr>
          <p:grpSpPr>
            <a:xfrm>
              <a:off x="794601" y="5052842"/>
              <a:ext cx="1147598" cy="925795"/>
              <a:chOff x="569224" y="766654"/>
              <a:chExt cx="1147598" cy="216065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FF0441-2ECB-AEEB-9EE4-5FC3189CF4BA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A8EE79C0-8D3D-BE17-84F7-12A788A84F19}"/>
                  </a:ext>
                </a:extLst>
              </p:cNvPr>
              <p:cNvSpPr txBox="1"/>
              <p:nvPr/>
            </p:nvSpPr>
            <p:spPr>
              <a:xfrm>
                <a:off x="569224" y="1046226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FEVRIER</a:t>
                </a:r>
              </a:p>
            </p:txBody>
          </p:sp>
        </p:grp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D04BA782-9B37-BE67-FE17-4BE4CA6E19A4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B11EE11-B884-7057-180C-F6A74467278C}"/>
              </a:ext>
            </a:extLst>
          </p:cNvPr>
          <p:cNvGrpSpPr/>
          <p:nvPr/>
        </p:nvGrpSpPr>
        <p:grpSpPr>
          <a:xfrm>
            <a:off x="1391873" y="347064"/>
            <a:ext cx="1137295" cy="1465733"/>
            <a:chOff x="804904" y="5052842"/>
            <a:chExt cx="1137295" cy="1465733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CE4F78FC-EACB-9D36-C785-041F145D40D5}"/>
                </a:ext>
              </a:extLst>
            </p:cNvPr>
            <p:cNvGrpSpPr/>
            <p:nvPr/>
          </p:nvGrpSpPr>
          <p:grpSpPr>
            <a:xfrm>
              <a:off x="830601" y="5052842"/>
              <a:ext cx="1111598" cy="940847"/>
              <a:chOff x="605224" y="766654"/>
              <a:chExt cx="1111598" cy="219578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0FB2488-CB4C-F779-C1F4-D970646F2929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1DF97CB3-ED0B-EBBB-7117-F4C9E6841C8E}"/>
                  </a:ext>
                </a:extLst>
              </p:cNvPr>
              <p:cNvSpPr txBox="1"/>
              <p:nvPr/>
            </p:nvSpPr>
            <p:spPr>
              <a:xfrm>
                <a:off x="605224" y="1081355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JANVIER</a:t>
                </a:r>
              </a:p>
            </p:txBody>
          </p:sp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1C3CD2D-936B-430C-FFAE-E5DC3FFC370A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5A46587-F139-A35F-52A6-1023E21150D2}"/>
              </a:ext>
            </a:extLst>
          </p:cNvPr>
          <p:cNvGrpSpPr/>
          <p:nvPr/>
        </p:nvGrpSpPr>
        <p:grpSpPr>
          <a:xfrm>
            <a:off x="3477528" y="366791"/>
            <a:ext cx="1137295" cy="1465733"/>
            <a:chOff x="804904" y="5052842"/>
            <a:chExt cx="1137295" cy="1465733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B617B76-AA02-E0ED-E63F-13FA4CE79582}"/>
                </a:ext>
              </a:extLst>
            </p:cNvPr>
            <p:cNvGrpSpPr/>
            <p:nvPr/>
          </p:nvGrpSpPr>
          <p:grpSpPr>
            <a:xfrm>
              <a:off x="936495" y="5052842"/>
              <a:ext cx="1005704" cy="945923"/>
              <a:chOff x="711118" y="766654"/>
              <a:chExt cx="1005704" cy="2207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2574C06-EF6E-B167-3A8C-DE5D63CC496C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FE7C925C-0C24-3336-0B94-3E9ADD740EBD}"/>
                  </a:ext>
                </a:extLst>
              </p:cNvPr>
              <p:cNvSpPr txBox="1"/>
              <p:nvPr/>
            </p:nvSpPr>
            <p:spPr>
              <a:xfrm>
                <a:off x="711118" y="1093202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MARS</a:t>
                </a:r>
              </a:p>
            </p:txBody>
          </p:sp>
        </p:grp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C53FBEC9-7EFB-B12D-F0DB-9DCC13FA5E0E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1925795-6652-E7D6-2D87-232952A52165}"/>
              </a:ext>
            </a:extLst>
          </p:cNvPr>
          <p:cNvGrpSpPr/>
          <p:nvPr/>
        </p:nvGrpSpPr>
        <p:grpSpPr>
          <a:xfrm>
            <a:off x="5559586" y="389142"/>
            <a:ext cx="1137295" cy="1465733"/>
            <a:chOff x="804904" y="5052842"/>
            <a:chExt cx="1137295" cy="1465733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51FA4F4C-B340-C30F-3215-349158BC17A7}"/>
                </a:ext>
              </a:extLst>
            </p:cNvPr>
            <p:cNvGrpSpPr/>
            <p:nvPr/>
          </p:nvGrpSpPr>
          <p:grpSpPr>
            <a:xfrm>
              <a:off x="1005483" y="5052842"/>
              <a:ext cx="936716" cy="905303"/>
              <a:chOff x="780106" y="766654"/>
              <a:chExt cx="936716" cy="211282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18E6B3F-523A-A183-1DA5-D6620E0F2EDF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4A7C952-8B93-C625-A8DA-ABDCADEA254D}"/>
                  </a:ext>
                </a:extLst>
              </p:cNvPr>
              <p:cNvSpPr txBox="1"/>
              <p:nvPr/>
            </p:nvSpPr>
            <p:spPr>
              <a:xfrm>
                <a:off x="780106" y="998401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MAI</a:t>
                </a:r>
              </a:p>
            </p:txBody>
          </p:sp>
        </p:grp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2715C0D-4FD1-2EC3-30DB-8056C64D74EC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E79F4BE0-967B-AD8C-A580-82686A30DC0E}"/>
              </a:ext>
            </a:extLst>
          </p:cNvPr>
          <p:cNvGrpSpPr/>
          <p:nvPr/>
        </p:nvGrpSpPr>
        <p:grpSpPr>
          <a:xfrm>
            <a:off x="4529688" y="367556"/>
            <a:ext cx="1137295" cy="1465733"/>
            <a:chOff x="804904" y="5052842"/>
            <a:chExt cx="1137295" cy="1465733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44FE5D39-B3AA-A024-6F70-39602A071B50}"/>
                </a:ext>
              </a:extLst>
            </p:cNvPr>
            <p:cNvGrpSpPr/>
            <p:nvPr/>
          </p:nvGrpSpPr>
          <p:grpSpPr>
            <a:xfrm>
              <a:off x="929580" y="5052842"/>
              <a:ext cx="1012619" cy="932104"/>
              <a:chOff x="704203" y="766654"/>
              <a:chExt cx="1012619" cy="217537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EC5E1C5-4497-C04C-26F4-D4DD0B42E343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7CB74C79-B933-6187-FB1F-071EB3F9EA88}"/>
                  </a:ext>
                </a:extLst>
              </p:cNvPr>
              <p:cNvSpPr txBox="1"/>
              <p:nvPr/>
            </p:nvSpPr>
            <p:spPr>
              <a:xfrm>
                <a:off x="704203" y="1060950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AVRIL</a:t>
                </a:r>
              </a:p>
            </p:txBody>
          </p:sp>
        </p:grp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C8BB1589-BE93-2889-A047-F268E583B80A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800F8D1-45A9-AEFD-096F-5152B5D62D50}"/>
              </a:ext>
            </a:extLst>
          </p:cNvPr>
          <p:cNvGrpSpPr/>
          <p:nvPr/>
        </p:nvGrpSpPr>
        <p:grpSpPr>
          <a:xfrm>
            <a:off x="6615343" y="387283"/>
            <a:ext cx="1137295" cy="1465733"/>
            <a:chOff x="804904" y="5052842"/>
            <a:chExt cx="1137295" cy="1465733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3FFE89E0-95B7-3D5E-8058-2D87B6D1653C}"/>
                </a:ext>
              </a:extLst>
            </p:cNvPr>
            <p:cNvGrpSpPr/>
            <p:nvPr/>
          </p:nvGrpSpPr>
          <p:grpSpPr>
            <a:xfrm>
              <a:off x="977978" y="5052842"/>
              <a:ext cx="964221" cy="902752"/>
              <a:chOff x="752601" y="766654"/>
              <a:chExt cx="964221" cy="210687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B7A1182-A399-6DF0-6572-67B48FDC8F33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A66CF6CA-7FC2-DE41-B25E-965288432AF7}"/>
                  </a:ext>
                </a:extLst>
              </p:cNvPr>
              <p:cNvSpPr txBox="1"/>
              <p:nvPr/>
            </p:nvSpPr>
            <p:spPr>
              <a:xfrm>
                <a:off x="752601" y="992448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JUIN</a:t>
                </a:r>
              </a:p>
            </p:txBody>
          </p:sp>
        </p:grp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2CE93790-2CDA-F123-AE5A-F7CB8D885EFC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8A4FF0DF-F9A9-A742-8C62-7B933C38EA68}"/>
              </a:ext>
            </a:extLst>
          </p:cNvPr>
          <p:cNvGrpSpPr/>
          <p:nvPr/>
        </p:nvGrpSpPr>
        <p:grpSpPr>
          <a:xfrm>
            <a:off x="8675301" y="387736"/>
            <a:ext cx="1137295" cy="1465733"/>
            <a:chOff x="804904" y="5052842"/>
            <a:chExt cx="1137295" cy="1465733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487B836E-7C47-1B43-3D66-7792F0666F34}"/>
                </a:ext>
              </a:extLst>
            </p:cNvPr>
            <p:cNvGrpSpPr/>
            <p:nvPr/>
          </p:nvGrpSpPr>
          <p:grpSpPr>
            <a:xfrm>
              <a:off x="958906" y="5052842"/>
              <a:ext cx="983293" cy="881928"/>
              <a:chOff x="733529" y="766654"/>
              <a:chExt cx="983293" cy="205827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B662508-5B32-BCEE-70EC-8413DAE889D2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B0D155D6-77D1-8DC9-706D-F81F79E4F039}"/>
                  </a:ext>
                </a:extLst>
              </p:cNvPr>
              <p:cNvSpPr txBox="1"/>
              <p:nvPr/>
            </p:nvSpPr>
            <p:spPr>
              <a:xfrm>
                <a:off x="733529" y="943848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AOUT</a:t>
                </a:r>
              </a:p>
            </p:txBody>
          </p:sp>
        </p:grp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CF92AAED-096F-C95A-7BA6-E9C39255C8F8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EA4E4B2-CED8-AFE9-50A2-B9A4594BF0B3}"/>
              </a:ext>
            </a:extLst>
          </p:cNvPr>
          <p:cNvGrpSpPr/>
          <p:nvPr/>
        </p:nvGrpSpPr>
        <p:grpSpPr>
          <a:xfrm>
            <a:off x="7645403" y="366150"/>
            <a:ext cx="1137295" cy="1465733"/>
            <a:chOff x="804904" y="5052842"/>
            <a:chExt cx="1137295" cy="1465733"/>
          </a:xfrm>
        </p:grpSpPr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793B5C56-6B7A-F92B-0660-89FC0FC085CE}"/>
                </a:ext>
              </a:extLst>
            </p:cNvPr>
            <p:cNvGrpSpPr/>
            <p:nvPr/>
          </p:nvGrpSpPr>
          <p:grpSpPr>
            <a:xfrm>
              <a:off x="907251" y="5052842"/>
              <a:ext cx="1034948" cy="915241"/>
              <a:chOff x="681874" y="766654"/>
              <a:chExt cx="1034948" cy="213602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146F939-34A0-D498-BDD2-F63DC8173FD4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54E0A18C-59E4-3DE5-D4CD-69C6DF4BDF37}"/>
                  </a:ext>
                </a:extLst>
              </p:cNvPr>
              <p:cNvSpPr txBox="1"/>
              <p:nvPr/>
            </p:nvSpPr>
            <p:spPr>
              <a:xfrm>
                <a:off x="681874" y="1021595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JUILLET</a:t>
                </a:r>
              </a:p>
            </p:txBody>
          </p:sp>
        </p:grp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CE2379B5-3D3C-2D06-8685-47CA1353A168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8DD6CCD-6580-62C0-6E42-1D2F638D138A}"/>
              </a:ext>
            </a:extLst>
          </p:cNvPr>
          <p:cNvGrpSpPr/>
          <p:nvPr/>
        </p:nvGrpSpPr>
        <p:grpSpPr>
          <a:xfrm>
            <a:off x="9670240" y="385878"/>
            <a:ext cx="1282639" cy="1465732"/>
            <a:chOff x="744086" y="5052843"/>
            <a:chExt cx="1282639" cy="1465732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EE6A4DA7-6050-A6BC-A3B0-8CAAF2186928}"/>
                </a:ext>
              </a:extLst>
            </p:cNvPr>
            <p:cNvGrpSpPr/>
            <p:nvPr/>
          </p:nvGrpSpPr>
          <p:grpSpPr>
            <a:xfrm>
              <a:off x="744086" y="5052843"/>
              <a:ext cx="1282639" cy="882662"/>
              <a:chOff x="518709" y="766654"/>
              <a:chExt cx="1282639" cy="20599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21038B1-507C-8D87-C360-CBE6C8B83A6D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E98E85A0-EBF8-9076-4C0B-5447DBED9DA0}"/>
                  </a:ext>
                </a:extLst>
              </p:cNvPr>
              <p:cNvSpPr txBox="1"/>
              <p:nvPr/>
            </p:nvSpPr>
            <p:spPr>
              <a:xfrm>
                <a:off x="518709" y="945561"/>
                <a:ext cx="1282639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SEPTEMBRE</a:t>
                </a:r>
              </a:p>
            </p:txBody>
          </p:sp>
        </p:grp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EF472BC0-472E-AE8C-1784-B44DE10D7612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70F3713-AA10-181B-9E5E-66658FF63D97}"/>
              </a:ext>
            </a:extLst>
          </p:cNvPr>
          <p:cNvSpPr/>
          <p:nvPr/>
        </p:nvSpPr>
        <p:spPr>
          <a:xfrm>
            <a:off x="2353675" y="4136913"/>
            <a:ext cx="90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Menuiserie </a:t>
            </a:r>
          </a:p>
          <a:p>
            <a:pPr algn="ctr"/>
            <a:r>
              <a:rPr lang="fr-FR" sz="1100" b="1" i="1" dirty="0"/>
              <a:t>4 semaines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CD945DE-4F78-8A60-8BD8-02B36B3122D4}"/>
              </a:ext>
            </a:extLst>
          </p:cNvPr>
          <p:cNvSpPr/>
          <p:nvPr/>
        </p:nvSpPr>
        <p:spPr>
          <a:xfrm>
            <a:off x="1384370" y="4136913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Planchers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C5CA8DF-9567-5FA9-055D-CC332A0F9CEA}"/>
              </a:ext>
            </a:extLst>
          </p:cNvPr>
          <p:cNvSpPr/>
          <p:nvPr/>
        </p:nvSpPr>
        <p:spPr>
          <a:xfrm>
            <a:off x="1791647" y="4136913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Isolation sous toit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49EFBB3-540B-95DA-6A90-3C480412E47E}"/>
              </a:ext>
            </a:extLst>
          </p:cNvPr>
          <p:cNvSpPr/>
          <p:nvPr/>
        </p:nvSpPr>
        <p:spPr>
          <a:xfrm>
            <a:off x="5550207" y="4198614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Bardage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78AB9FC-DAFC-D72E-7039-6517A665251D}"/>
              </a:ext>
            </a:extLst>
          </p:cNvPr>
          <p:cNvSpPr/>
          <p:nvPr/>
        </p:nvSpPr>
        <p:spPr>
          <a:xfrm>
            <a:off x="5994472" y="4198614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ITE maison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844CF9C-0982-D8A1-8FE5-61BA9BB1AB92}"/>
              </a:ext>
            </a:extLst>
          </p:cNvPr>
          <p:cNvSpPr/>
          <p:nvPr/>
        </p:nvSpPr>
        <p:spPr>
          <a:xfrm>
            <a:off x="6982130" y="4198614"/>
            <a:ext cx="18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ITI grange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33D3B96-D0C2-0EFE-C7B0-C630903B260D}"/>
              </a:ext>
            </a:extLst>
          </p:cNvPr>
          <p:cNvSpPr/>
          <p:nvPr/>
        </p:nvSpPr>
        <p:spPr>
          <a:xfrm>
            <a:off x="2403271" y="23121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Plomberie</a:t>
            </a:r>
          </a:p>
        </p:txBody>
      </p:sp>
      <p:cxnSp>
        <p:nvCxnSpPr>
          <p:cNvPr id="131" name="Connecteur : en angle 130">
            <a:extLst>
              <a:ext uri="{FF2B5EF4-FFF2-40B4-BE49-F238E27FC236}">
                <a16:creationId xmlns:a16="http://schemas.microsoft.com/office/drawing/2014/main" id="{9ECD2EB2-F051-1C79-0DED-4BD36E8B804C}"/>
              </a:ext>
            </a:extLst>
          </p:cNvPr>
          <p:cNvCxnSpPr>
            <a:cxnSpLocks/>
            <a:stCxn id="130" idx="0"/>
            <a:endCxn id="133" idx="0"/>
          </p:cNvCxnSpPr>
          <p:nvPr/>
        </p:nvCxnSpPr>
        <p:spPr>
          <a:xfrm rot="5400000" flipH="1" flipV="1">
            <a:off x="2737790" y="2156963"/>
            <a:ext cx="674" cy="309712"/>
          </a:xfrm>
          <a:prstGeom prst="bentConnector3">
            <a:avLst>
              <a:gd name="adj1" fmla="val 3401691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06CDD89-886C-7120-AD19-724971023CF6}"/>
              </a:ext>
            </a:extLst>
          </p:cNvPr>
          <p:cNvSpPr/>
          <p:nvPr/>
        </p:nvSpPr>
        <p:spPr>
          <a:xfrm>
            <a:off x="3024252" y="2311482"/>
            <a:ext cx="16972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50" b="1" i="1" dirty="0"/>
              <a:t>Electricité</a:t>
            </a:r>
            <a:endParaRPr lang="fr-FR" sz="900" b="1" i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D876744-9C31-D6EB-A9F8-2428BC0E6A39}"/>
              </a:ext>
            </a:extLst>
          </p:cNvPr>
          <p:cNvSpPr/>
          <p:nvPr/>
        </p:nvSpPr>
        <p:spPr>
          <a:xfrm>
            <a:off x="2803675" y="2311482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VMC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529868-DDB8-C855-7085-F00F64A43851}"/>
              </a:ext>
            </a:extLst>
          </p:cNvPr>
          <p:cNvSpPr/>
          <p:nvPr/>
        </p:nvSpPr>
        <p:spPr>
          <a:xfrm>
            <a:off x="3477528" y="2311481"/>
            <a:ext cx="180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Placo</a:t>
            </a:r>
          </a:p>
          <a:p>
            <a:pPr algn="ctr"/>
            <a:r>
              <a:rPr lang="fr-FR" sz="1100" b="1" i="1" dirty="0"/>
              <a:t>8 semaines</a:t>
            </a:r>
          </a:p>
        </p:txBody>
      </p:sp>
      <p:cxnSp>
        <p:nvCxnSpPr>
          <p:cNvPr id="135" name="Connecteur : en angle 134">
            <a:extLst>
              <a:ext uri="{FF2B5EF4-FFF2-40B4-BE49-F238E27FC236}">
                <a16:creationId xmlns:a16="http://schemas.microsoft.com/office/drawing/2014/main" id="{4B8B3FD1-E2F3-B76E-E25B-46B57BA8E948}"/>
              </a:ext>
            </a:extLst>
          </p:cNvPr>
          <p:cNvCxnSpPr>
            <a:cxnSpLocks/>
            <a:stCxn id="132" idx="0"/>
            <a:endCxn id="134" idx="0"/>
          </p:cNvCxnSpPr>
          <p:nvPr/>
        </p:nvCxnSpPr>
        <p:spPr>
          <a:xfrm rot="5400000" flipH="1" flipV="1">
            <a:off x="3743321" y="1677275"/>
            <a:ext cx="1" cy="1268414"/>
          </a:xfrm>
          <a:prstGeom prst="bent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 : en angle 135">
            <a:extLst>
              <a:ext uri="{FF2B5EF4-FFF2-40B4-BE49-F238E27FC236}">
                <a16:creationId xmlns:a16="http://schemas.microsoft.com/office/drawing/2014/main" id="{F51CF412-DAF5-14F1-32D0-F1F47006A833}"/>
              </a:ext>
            </a:extLst>
          </p:cNvPr>
          <p:cNvCxnSpPr>
            <a:cxnSpLocks/>
            <a:stCxn id="130" idx="2"/>
            <a:endCxn id="132" idx="2"/>
          </p:cNvCxnSpPr>
          <p:nvPr/>
        </p:nvCxnSpPr>
        <p:spPr>
          <a:xfrm rot="5400000" flipH="1" flipV="1">
            <a:off x="2845855" y="3128897"/>
            <a:ext cx="674" cy="525843"/>
          </a:xfrm>
          <a:prstGeom prst="bentConnector3">
            <a:avLst>
              <a:gd name="adj1" fmla="val -3391691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A3E7D4-7542-457A-16A3-2013F9B18D33}"/>
              </a:ext>
            </a:extLst>
          </p:cNvPr>
          <p:cNvSpPr/>
          <p:nvPr/>
        </p:nvSpPr>
        <p:spPr>
          <a:xfrm>
            <a:off x="5497585" y="2296557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Chauffage sol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5CB0CCD-F1CC-7391-2A21-D9E865FD7FAD}"/>
              </a:ext>
            </a:extLst>
          </p:cNvPr>
          <p:cNvSpPr/>
          <p:nvPr/>
        </p:nvSpPr>
        <p:spPr>
          <a:xfrm>
            <a:off x="5717147" y="2296557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Chape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75152CB-DEC0-DAC9-D186-57FFE792D136}"/>
              </a:ext>
            </a:extLst>
          </p:cNvPr>
          <p:cNvSpPr/>
          <p:nvPr/>
        </p:nvSpPr>
        <p:spPr>
          <a:xfrm>
            <a:off x="5936709" y="2296557"/>
            <a:ext cx="178615" cy="108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Séchage</a:t>
            </a:r>
          </a:p>
        </p:txBody>
      </p:sp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1CAF91CC-455E-0C71-997D-8F45A4A837B5}"/>
              </a:ext>
            </a:extLst>
          </p:cNvPr>
          <p:cNvCxnSpPr>
            <a:cxnSpLocks/>
            <a:stCxn id="134" idx="2"/>
            <a:endCxn id="137" idx="2"/>
          </p:cNvCxnSpPr>
          <p:nvPr/>
        </p:nvCxnSpPr>
        <p:spPr>
          <a:xfrm rot="5400000" flipH="1" flipV="1">
            <a:off x="4974748" y="2779336"/>
            <a:ext cx="14924" cy="1209365"/>
          </a:xfrm>
          <a:prstGeom prst="bentConnector3">
            <a:avLst>
              <a:gd name="adj1" fmla="val -153176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 : en angle 140">
            <a:extLst>
              <a:ext uri="{FF2B5EF4-FFF2-40B4-BE49-F238E27FC236}">
                <a16:creationId xmlns:a16="http://schemas.microsoft.com/office/drawing/2014/main" id="{4A34680B-DB8D-BC49-112C-D43EDB2B6A32}"/>
              </a:ext>
            </a:extLst>
          </p:cNvPr>
          <p:cNvCxnSpPr>
            <a:cxnSpLocks/>
            <a:stCxn id="137" idx="0"/>
            <a:endCxn id="138" idx="0"/>
          </p:cNvCxnSpPr>
          <p:nvPr/>
        </p:nvCxnSpPr>
        <p:spPr>
          <a:xfrm rot="5400000" flipH="1" flipV="1">
            <a:off x="5696674" y="2186776"/>
            <a:ext cx="12700" cy="219562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F28CA0E-20EF-B113-48E5-6FDA8E2AB36D}"/>
              </a:ext>
            </a:extLst>
          </p:cNvPr>
          <p:cNvSpPr/>
          <p:nvPr/>
        </p:nvSpPr>
        <p:spPr>
          <a:xfrm>
            <a:off x="6158040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Peinture plafond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5EC6CCE-C85E-4982-C70E-7EA2453710DA}"/>
              </a:ext>
            </a:extLst>
          </p:cNvPr>
          <p:cNvSpPr/>
          <p:nvPr/>
        </p:nvSpPr>
        <p:spPr>
          <a:xfrm>
            <a:off x="6543205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i="1" dirty="0"/>
              <a:t>Porte intérieur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B385F68-44FC-FBD6-FCBF-8F502DE326D6}"/>
              </a:ext>
            </a:extLst>
          </p:cNvPr>
          <p:cNvSpPr/>
          <p:nvPr/>
        </p:nvSpPr>
        <p:spPr>
          <a:xfrm>
            <a:off x="6758185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Sous couche sol</a:t>
            </a:r>
          </a:p>
        </p:txBody>
      </p:sp>
      <p:cxnSp>
        <p:nvCxnSpPr>
          <p:cNvPr id="145" name="Connecteur : en angle 144">
            <a:extLst>
              <a:ext uri="{FF2B5EF4-FFF2-40B4-BE49-F238E27FC236}">
                <a16:creationId xmlns:a16="http://schemas.microsoft.com/office/drawing/2014/main" id="{8AF44BB5-7ACD-A5D4-99E0-F388AFFBCADB}"/>
              </a:ext>
            </a:extLst>
          </p:cNvPr>
          <p:cNvCxnSpPr>
            <a:cxnSpLocks/>
            <a:stCxn id="134" idx="2"/>
            <a:endCxn id="143" idx="2"/>
          </p:cNvCxnSpPr>
          <p:nvPr/>
        </p:nvCxnSpPr>
        <p:spPr>
          <a:xfrm rot="5400000" flipH="1" flipV="1">
            <a:off x="5497557" y="2256526"/>
            <a:ext cx="14925" cy="2254985"/>
          </a:xfrm>
          <a:prstGeom prst="bentConnector3">
            <a:avLst>
              <a:gd name="adj1" fmla="val -15316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 : en angle 145">
            <a:extLst>
              <a:ext uri="{FF2B5EF4-FFF2-40B4-BE49-F238E27FC236}">
                <a16:creationId xmlns:a16="http://schemas.microsoft.com/office/drawing/2014/main" id="{0AACD06D-A09A-27D8-6712-4B7FCAAF7240}"/>
              </a:ext>
            </a:extLst>
          </p:cNvPr>
          <p:cNvCxnSpPr>
            <a:cxnSpLocks/>
            <a:stCxn id="143" idx="0"/>
            <a:endCxn id="144" idx="0"/>
          </p:cNvCxnSpPr>
          <p:nvPr/>
        </p:nvCxnSpPr>
        <p:spPr>
          <a:xfrm rot="5400000" flipH="1" flipV="1">
            <a:off x="6740003" y="2189066"/>
            <a:ext cx="12700" cy="214980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4A5C244-75C0-9734-34C2-D44FB110961D}"/>
              </a:ext>
            </a:extLst>
          </p:cNvPr>
          <p:cNvSpPr/>
          <p:nvPr/>
        </p:nvSpPr>
        <p:spPr>
          <a:xfrm>
            <a:off x="6982131" y="22965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b="1" i="1" dirty="0"/>
              <a:t>Peinture/carrelage</a:t>
            </a:r>
          </a:p>
          <a:p>
            <a:pPr algn="ctr"/>
            <a:r>
              <a:rPr lang="fr-FR" sz="800" b="1" i="1" dirty="0"/>
              <a:t>Murs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B828A33-10F4-6CE3-5562-D55FD83EDFDD}"/>
              </a:ext>
            </a:extLst>
          </p:cNvPr>
          <p:cNvSpPr/>
          <p:nvPr/>
        </p:nvSpPr>
        <p:spPr>
          <a:xfrm>
            <a:off x="7580328" y="23092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b="1" i="1" dirty="0"/>
              <a:t>plancher/carrelage</a:t>
            </a:r>
          </a:p>
          <a:p>
            <a:pPr algn="ctr"/>
            <a:r>
              <a:rPr lang="fr-FR" sz="800" b="1" i="1" dirty="0"/>
              <a:t>Sols</a:t>
            </a:r>
          </a:p>
        </p:txBody>
      </p:sp>
      <p:cxnSp>
        <p:nvCxnSpPr>
          <p:cNvPr id="149" name="Connecteur : en angle 148">
            <a:extLst>
              <a:ext uri="{FF2B5EF4-FFF2-40B4-BE49-F238E27FC236}">
                <a16:creationId xmlns:a16="http://schemas.microsoft.com/office/drawing/2014/main" id="{8F4DA3B6-8E60-4232-2C46-15637AD89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2946" y="3232037"/>
            <a:ext cx="12700" cy="314437"/>
          </a:xfrm>
          <a:prstGeom prst="bentConnector3">
            <a:avLst>
              <a:gd name="adj1" fmla="val 184001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6609CB3-C155-1613-C273-E9348D16B0E9}"/>
              </a:ext>
            </a:extLst>
          </p:cNvPr>
          <p:cNvSpPr/>
          <p:nvPr/>
        </p:nvSpPr>
        <p:spPr>
          <a:xfrm>
            <a:off x="7985457" y="23092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Cuisine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1E11BE4-749A-B1EB-94AA-A577E5A253E1}"/>
              </a:ext>
            </a:extLst>
          </p:cNvPr>
          <p:cNvSpPr/>
          <p:nvPr/>
        </p:nvSpPr>
        <p:spPr>
          <a:xfrm>
            <a:off x="8213739" y="2311374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Toilettes</a:t>
            </a:r>
          </a:p>
        </p:txBody>
      </p:sp>
      <p:cxnSp>
        <p:nvCxnSpPr>
          <p:cNvPr id="152" name="Connecteur : en angle 151">
            <a:extLst>
              <a:ext uri="{FF2B5EF4-FFF2-40B4-BE49-F238E27FC236}">
                <a16:creationId xmlns:a16="http://schemas.microsoft.com/office/drawing/2014/main" id="{25C30BFF-7865-55F6-7D6A-13F625701F8D}"/>
              </a:ext>
            </a:extLst>
          </p:cNvPr>
          <p:cNvCxnSpPr>
            <a:cxnSpLocks/>
            <a:stCxn id="148" idx="2"/>
            <a:endCxn id="151" idx="2"/>
          </p:cNvCxnSpPr>
          <p:nvPr/>
        </p:nvCxnSpPr>
        <p:spPr>
          <a:xfrm rot="16200000" flipH="1">
            <a:off x="8030628" y="3118955"/>
            <a:ext cx="2118" cy="542719"/>
          </a:xfrm>
          <a:prstGeom prst="bentConnector3">
            <a:avLst>
              <a:gd name="adj1" fmla="val 108932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ED2FBA2-7A64-EEB9-ABAA-C72A0DE48D3F}"/>
              </a:ext>
            </a:extLst>
          </p:cNvPr>
          <p:cNvSpPr/>
          <p:nvPr/>
        </p:nvSpPr>
        <p:spPr>
          <a:xfrm>
            <a:off x="8734654" y="2313488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SDB</a:t>
            </a:r>
          </a:p>
        </p:txBody>
      </p:sp>
      <p:cxnSp>
        <p:nvCxnSpPr>
          <p:cNvPr id="154" name="Connecteur : en angle 153">
            <a:extLst>
              <a:ext uri="{FF2B5EF4-FFF2-40B4-BE49-F238E27FC236}">
                <a16:creationId xmlns:a16="http://schemas.microsoft.com/office/drawing/2014/main" id="{49DA3DA8-E243-B26C-2764-2CA96968A65D}"/>
              </a:ext>
            </a:extLst>
          </p:cNvPr>
          <p:cNvCxnSpPr>
            <a:cxnSpLocks/>
            <a:stCxn id="148" idx="2"/>
            <a:endCxn id="153" idx="2"/>
          </p:cNvCxnSpPr>
          <p:nvPr/>
        </p:nvCxnSpPr>
        <p:spPr>
          <a:xfrm rot="16200000" flipH="1">
            <a:off x="8290029" y="2859555"/>
            <a:ext cx="4232" cy="1063634"/>
          </a:xfrm>
          <a:prstGeom prst="bentConnector3">
            <a:avLst>
              <a:gd name="adj1" fmla="val 55017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A563BC9-7FC3-6636-7678-7EAA3E144262}"/>
              </a:ext>
            </a:extLst>
          </p:cNvPr>
          <p:cNvSpPr/>
          <p:nvPr/>
        </p:nvSpPr>
        <p:spPr>
          <a:xfrm>
            <a:off x="8956585" y="231560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Plinthes</a:t>
            </a:r>
          </a:p>
        </p:txBody>
      </p:sp>
      <p:cxnSp>
        <p:nvCxnSpPr>
          <p:cNvPr id="156" name="Connecteur : en angle 155">
            <a:extLst>
              <a:ext uri="{FF2B5EF4-FFF2-40B4-BE49-F238E27FC236}">
                <a16:creationId xmlns:a16="http://schemas.microsoft.com/office/drawing/2014/main" id="{C2F5F513-AFA3-EF47-B3F0-F050B332F7A3}"/>
              </a:ext>
            </a:extLst>
          </p:cNvPr>
          <p:cNvCxnSpPr>
            <a:cxnSpLocks/>
            <a:stCxn id="148" idx="2"/>
            <a:endCxn id="155" idx="2"/>
          </p:cNvCxnSpPr>
          <p:nvPr/>
        </p:nvCxnSpPr>
        <p:spPr>
          <a:xfrm rot="16200000" flipH="1">
            <a:off x="8399935" y="2749648"/>
            <a:ext cx="6350" cy="1285565"/>
          </a:xfrm>
          <a:prstGeom prst="bentConnector3">
            <a:avLst>
              <a:gd name="adj1" fmla="val 37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 : en angle 156">
            <a:extLst>
              <a:ext uri="{FF2B5EF4-FFF2-40B4-BE49-F238E27FC236}">
                <a16:creationId xmlns:a16="http://schemas.microsoft.com/office/drawing/2014/main" id="{009BB8F2-DA1B-0D71-9E14-76C9E11DED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80583" y="1541750"/>
            <a:ext cx="2225" cy="3697237"/>
          </a:xfrm>
          <a:prstGeom prst="bentConnector3">
            <a:avLst>
              <a:gd name="adj1" fmla="val -2099289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:a16="http://schemas.microsoft.com/office/drawing/2014/main" id="{44803647-84D6-8327-0820-EAC2D72AD3A2}"/>
              </a:ext>
            </a:extLst>
          </p:cNvPr>
          <p:cNvSpPr txBox="1"/>
          <p:nvPr/>
        </p:nvSpPr>
        <p:spPr>
          <a:xfrm>
            <a:off x="4144295" y="3865045"/>
            <a:ext cx="24168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rgbClr val="FF0000"/>
                </a:solidFill>
                <a:latin typeface="+mj-lt"/>
                <a:cs typeface="Calibri"/>
                <a:sym typeface="Calibri"/>
              </a:rPr>
              <a:t>Mesures cuisine pour commande</a:t>
            </a:r>
            <a:endParaRPr lang="fr-FR" sz="1000" i="1" dirty="0">
              <a:solidFill>
                <a:srgbClr val="FF0000"/>
              </a:solidFill>
            </a:endParaRPr>
          </a:p>
        </p:txBody>
      </p:sp>
      <p:cxnSp>
        <p:nvCxnSpPr>
          <p:cNvPr id="159" name="Connecteur : en angle 158">
            <a:extLst>
              <a:ext uri="{FF2B5EF4-FFF2-40B4-BE49-F238E27FC236}">
                <a16:creationId xmlns:a16="http://schemas.microsoft.com/office/drawing/2014/main" id="{40521EFA-CB7A-434B-EE8B-F3C1C85283DE}"/>
              </a:ext>
            </a:extLst>
          </p:cNvPr>
          <p:cNvCxnSpPr>
            <a:cxnSpLocks/>
            <a:stCxn id="147" idx="0"/>
            <a:endCxn id="148" idx="0"/>
          </p:cNvCxnSpPr>
          <p:nvPr/>
        </p:nvCxnSpPr>
        <p:spPr>
          <a:xfrm rot="16200000" flipH="1">
            <a:off x="7454879" y="2003808"/>
            <a:ext cx="12700" cy="598197"/>
          </a:xfrm>
          <a:prstGeom prst="bentConnector3">
            <a:avLst>
              <a:gd name="adj1" fmla="val -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66CD8D0-3479-4404-A08E-89B95F741A13}"/>
              </a:ext>
            </a:extLst>
          </p:cNvPr>
          <p:cNvSpPr/>
          <p:nvPr/>
        </p:nvSpPr>
        <p:spPr>
          <a:xfrm>
            <a:off x="9180085" y="2314599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Radiateurs</a:t>
            </a:r>
          </a:p>
        </p:txBody>
      </p:sp>
      <p:cxnSp>
        <p:nvCxnSpPr>
          <p:cNvPr id="161" name="Connecteur : en angle 160">
            <a:extLst>
              <a:ext uri="{FF2B5EF4-FFF2-40B4-BE49-F238E27FC236}">
                <a16:creationId xmlns:a16="http://schemas.microsoft.com/office/drawing/2014/main" id="{AA83E968-DDA3-03D8-49F0-7EB8A8200942}"/>
              </a:ext>
            </a:extLst>
          </p:cNvPr>
          <p:cNvCxnSpPr>
            <a:cxnSpLocks/>
            <a:stCxn id="142" idx="2"/>
            <a:endCxn id="129" idx="0"/>
          </p:cNvCxnSpPr>
          <p:nvPr/>
        </p:nvCxnSpPr>
        <p:spPr>
          <a:xfrm rot="16200000" flipH="1">
            <a:off x="6248710" y="3375194"/>
            <a:ext cx="822058" cy="82478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05CDEA1-AC1B-D4EE-30B4-4B0BF5007BC2}"/>
              </a:ext>
            </a:extLst>
          </p:cNvPr>
          <p:cNvSpPr/>
          <p:nvPr/>
        </p:nvSpPr>
        <p:spPr>
          <a:xfrm>
            <a:off x="8830584" y="4198614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i="1" dirty="0"/>
              <a:t>Assainissement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1A201F5-A704-7B65-34CF-EA8DBFE18AD4}"/>
              </a:ext>
            </a:extLst>
          </p:cNvPr>
          <p:cNvSpPr/>
          <p:nvPr/>
        </p:nvSpPr>
        <p:spPr>
          <a:xfrm>
            <a:off x="9928927" y="4179472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Terrasses</a:t>
            </a:r>
          </a:p>
        </p:txBody>
      </p:sp>
    </p:spTree>
    <p:extLst>
      <p:ext uri="{BB962C8B-B14F-4D97-AF65-F5344CB8AC3E}">
        <p14:creationId xmlns:p14="http://schemas.microsoft.com/office/powerpoint/2010/main" val="147483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5;p1">
            <a:extLst>
              <a:ext uri="{FF2B5EF4-FFF2-40B4-BE49-F238E27FC236}">
                <a16:creationId xmlns:a16="http://schemas.microsoft.com/office/drawing/2014/main" id="{3CF9C3C9-F8E0-2EBB-77F1-8B01AD8A75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D2AA418-F1D9-875D-5532-8D41BB09BFE3}"/>
              </a:ext>
            </a:extLst>
          </p:cNvPr>
          <p:cNvSpPr txBox="1"/>
          <p:nvPr/>
        </p:nvSpPr>
        <p:spPr>
          <a:xfrm>
            <a:off x="4334571" y="150417"/>
            <a:ext cx="3343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  <a:latin typeface="+mj-lt"/>
                <a:ea typeface="Calibri"/>
                <a:cs typeface="Calibri"/>
                <a:sym typeface="Calibri"/>
              </a:rPr>
              <a:t>TRAVAUX PRO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lang="fr-FR" sz="2000" dirty="0">
              <a:solidFill>
                <a:schemeClr val="accent1"/>
              </a:solidFill>
            </a:endParaRPr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36167894-7289-B248-602D-83B56184B451}"/>
              </a:ext>
            </a:extLst>
          </p:cNvPr>
          <p:cNvGrpSpPr/>
          <p:nvPr/>
        </p:nvGrpSpPr>
        <p:grpSpPr>
          <a:xfrm>
            <a:off x="2411468" y="368650"/>
            <a:ext cx="1147598" cy="1465733"/>
            <a:chOff x="794601" y="5052842"/>
            <a:chExt cx="1147598" cy="1465733"/>
          </a:xfrm>
        </p:grpSpPr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DAA7B519-EA65-05B0-FBE5-A7DE77789E6F}"/>
                </a:ext>
              </a:extLst>
            </p:cNvPr>
            <p:cNvGrpSpPr/>
            <p:nvPr/>
          </p:nvGrpSpPr>
          <p:grpSpPr>
            <a:xfrm>
              <a:off x="794601" y="5052842"/>
              <a:ext cx="1147598" cy="925795"/>
              <a:chOff x="569224" y="766654"/>
              <a:chExt cx="1147598" cy="2160651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A4E99AE-135C-5BD5-1E86-C025413223F1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BE5EBCFB-2B04-9134-BD45-2393129EA6B3}"/>
                  </a:ext>
                </a:extLst>
              </p:cNvPr>
              <p:cNvSpPr txBox="1"/>
              <p:nvPr/>
            </p:nvSpPr>
            <p:spPr>
              <a:xfrm>
                <a:off x="569224" y="1046226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FEVRIER</a:t>
                </a:r>
              </a:p>
            </p:txBody>
          </p:sp>
        </p:grp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F5248AE8-0DAD-35D6-C128-16EA5EE0AE2D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15DB622A-C8D7-1581-5F0D-35578D87EC48}"/>
              </a:ext>
            </a:extLst>
          </p:cNvPr>
          <p:cNvGrpSpPr/>
          <p:nvPr/>
        </p:nvGrpSpPr>
        <p:grpSpPr>
          <a:xfrm>
            <a:off x="1391873" y="347064"/>
            <a:ext cx="1137295" cy="1465733"/>
            <a:chOff x="804904" y="5052842"/>
            <a:chExt cx="1137295" cy="1465733"/>
          </a:xfrm>
        </p:grpSpPr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CC2B39DC-7D62-2E3A-F012-1FCDBE7468C1}"/>
                </a:ext>
              </a:extLst>
            </p:cNvPr>
            <p:cNvGrpSpPr/>
            <p:nvPr/>
          </p:nvGrpSpPr>
          <p:grpSpPr>
            <a:xfrm>
              <a:off x="830601" y="5052842"/>
              <a:ext cx="1111598" cy="940847"/>
              <a:chOff x="605224" y="766654"/>
              <a:chExt cx="1111598" cy="219578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0D8B3FB-3F82-0304-172D-591EE9B9CC63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1BA45B5-9A9C-DCE9-0899-45BD64E8ED69}"/>
                  </a:ext>
                </a:extLst>
              </p:cNvPr>
              <p:cNvSpPr txBox="1"/>
              <p:nvPr/>
            </p:nvSpPr>
            <p:spPr>
              <a:xfrm>
                <a:off x="605224" y="1081355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JANVIER</a:t>
                </a:r>
              </a:p>
            </p:txBody>
          </p:sp>
        </p:grp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AFE1BEFE-A335-8B55-9463-1D3AF17D19FD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5772C063-0A6A-B1E2-9D6C-49E1991D861D}"/>
              </a:ext>
            </a:extLst>
          </p:cNvPr>
          <p:cNvGrpSpPr/>
          <p:nvPr/>
        </p:nvGrpSpPr>
        <p:grpSpPr>
          <a:xfrm>
            <a:off x="3477528" y="366791"/>
            <a:ext cx="1137295" cy="1465733"/>
            <a:chOff x="804904" y="5052842"/>
            <a:chExt cx="1137295" cy="1465733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972FA493-5417-C42E-22CD-F37009D64A6A}"/>
                </a:ext>
              </a:extLst>
            </p:cNvPr>
            <p:cNvGrpSpPr/>
            <p:nvPr/>
          </p:nvGrpSpPr>
          <p:grpSpPr>
            <a:xfrm>
              <a:off x="936495" y="5052842"/>
              <a:ext cx="1005704" cy="945923"/>
              <a:chOff x="711118" y="766654"/>
              <a:chExt cx="1005704" cy="220762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2EF8550-8C42-0722-44BF-1AF0F3F60B45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A289E20F-BEA1-88A1-995A-430B2272CF40}"/>
                  </a:ext>
                </a:extLst>
              </p:cNvPr>
              <p:cNvSpPr txBox="1"/>
              <p:nvPr/>
            </p:nvSpPr>
            <p:spPr>
              <a:xfrm>
                <a:off x="711118" y="1093202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MARS</a:t>
                </a:r>
              </a:p>
            </p:txBody>
          </p:sp>
        </p:grp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6079536F-5396-AD7E-C710-08BE3A4E58AF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D0043F7A-8553-93DC-612F-BC6632F527A1}"/>
              </a:ext>
            </a:extLst>
          </p:cNvPr>
          <p:cNvGrpSpPr/>
          <p:nvPr/>
        </p:nvGrpSpPr>
        <p:grpSpPr>
          <a:xfrm>
            <a:off x="5559586" y="389142"/>
            <a:ext cx="1137295" cy="1465733"/>
            <a:chOff x="804904" y="5052842"/>
            <a:chExt cx="1137295" cy="1465733"/>
          </a:xfrm>
        </p:grpSpPr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75C2A07E-42DD-0F34-A279-279D7C6AC4C6}"/>
                </a:ext>
              </a:extLst>
            </p:cNvPr>
            <p:cNvGrpSpPr/>
            <p:nvPr/>
          </p:nvGrpSpPr>
          <p:grpSpPr>
            <a:xfrm>
              <a:off x="1005483" y="5052842"/>
              <a:ext cx="936716" cy="905303"/>
              <a:chOff x="780106" y="766654"/>
              <a:chExt cx="936716" cy="2112826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A290620-4697-2A60-40DF-6D685A93E379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F631F148-4B14-FD18-8CD3-071FA8B0FC4B}"/>
                  </a:ext>
                </a:extLst>
              </p:cNvPr>
              <p:cNvSpPr txBox="1"/>
              <p:nvPr/>
            </p:nvSpPr>
            <p:spPr>
              <a:xfrm>
                <a:off x="780106" y="998401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MAI</a:t>
                </a:r>
              </a:p>
            </p:txBody>
          </p:sp>
        </p:grp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C2B9E34E-363E-74FC-60F1-42B848930230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21E6452A-20C3-9761-2F1A-8B9709F81DE3}"/>
              </a:ext>
            </a:extLst>
          </p:cNvPr>
          <p:cNvGrpSpPr/>
          <p:nvPr/>
        </p:nvGrpSpPr>
        <p:grpSpPr>
          <a:xfrm>
            <a:off x="4529688" y="367556"/>
            <a:ext cx="1137295" cy="1465733"/>
            <a:chOff x="804904" y="5052842"/>
            <a:chExt cx="1137295" cy="1465733"/>
          </a:xfrm>
        </p:grpSpPr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6197BE6D-D955-0C79-EE2C-325C043ADA76}"/>
                </a:ext>
              </a:extLst>
            </p:cNvPr>
            <p:cNvGrpSpPr/>
            <p:nvPr/>
          </p:nvGrpSpPr>
          <p:grpSpPr>
            <a:xfrm>
              <a:off x="929580" y="5052842"/>
              <a:ext cx="1012619" cy="932104"/>
              <a:chOff x="704203" y="766654"/>
              <a:chExt cx="1012619" cy="2175375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A80D147-B6BB-A0F5-AB97-49BB49C79FBD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9EC5A836-7C24-0D8A-4BE1-290554FE0AAF}"/>
                  </a:ext>
                </a:extLst>
              </p:cNvPr>
              <p:cNvSpPr txBox="1"/>
              <p:nvPr/>
            </p:nvSpPr>
            <p:spPr>
              <a:xfrm>
                <a:off x="704203" y="1060950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AVRIL</a:t>
                </a:r>
              </a:p>
            </p:txBody>
          </p:sp>
        </p:grp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254B7C91-6B47-848C-5543-574900F01B70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50D318EB-E4D6-1E36-E3D3-D89F7D18C2FC}"/>
              </a:ext>
            </a:extLst>
          </p:cNvPr>
          <p:cNvGrpSpPr/>
          <p:nvPr/>
        </p:nvGrpSpPr>
        <p:grpSpPr>
          <a:xfrm>
            <a:off x="6615343" y="387283"/>
            <a:ext cx="1137295" cy="1465733"/>
            <a:chOff x="804904" y="5052842"/>
            <a:chExt cx="1137295" cy="1465733"/>
          </a:xfrm>
        </p:grpSpPr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BF127934-9B9E-B35C-3842-F90B585DE1AD}"/>
                </a:ext>
              </a:extLst>
            </p:cNvPr>
            <p:cNvGrpSpPr/>
            <p:nvPr/>
          </p:nvGrpSpPr>
          <p:grpSpPr>
            <a:xfrm>
              <a:off x="977978" y="5052842"/>
              <a:ext cx="964221" cy="902752"/>
              <a:chOff x="752601" y="766654"/>
              <a:chExt cx="964221" cy="21068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4C1745A-02E5-ACA4-FA26-481C68803C8C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B284C82E-E6CE-7579-9A62-C1BC06DE7A4D}"/>
                  </a:ext>
                </a:extLst>
              </p:cNvPr>
              <p:cNvSpPr txBox="1"/>
              <p:nvPr/>
            </p:nvSpPr>
            <p:spPr>
              <a:xfrm>
                <a:off x="752601" y="992448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JUIN</a:t>
                </a:r>
              </a:p>
            </p:txBody>
          </p:sp>
        </p:grp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4934845D-C1EA-9FA0-3339-5E29BAA41202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2880EABF-06DB-9B8C-DDC4-1727544B6CC1}"/>
              </a:ext>
            </a:extLst>
          </p:cNvPr>
          <p:cNvGrpSpPr/>
          <p:nvPr/>
        </p:nvGrpSpPr>
        <p:grpSpPr>
          <a:xfrm>
            <a:off x="8675301" y="387736"/>
            <a:ext cx="1137295" cy="1465733"/>
            <a:chOff x="804904" y="5052842"/>
            <a:chExt cx="1137295" cy="1465733"/>
          </a:xfrm>
        </p:grpSpPr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0174C7C7-5A06-8B0C-3524-6F62C1530AF8}"/>
                </a:ext>
              </a:extLst>
            </p:cNvPr>
            <p:cNvGrpSpPr/>
            <p:nvPr/>
          </p:nvGrpSpPr>
          <p:grpSpPr>
            <a:xfrm>
              <a:off x="958906" y="5052842"/>
              <a:ext cx="983293" cy="881928"/>
              <a:chOff x="733529" y="766654"/>
              <a:chExt cx="983293" cy="2058273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2916725-4C15-E8C4-ECD2-F620DEC687D9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B4F7C90A-7036-69A2-CA1C-08FD06261D57}"/>
                  </a:ext>
                </a:extLst>
              </p:cNvPr>
              <p:cNvSpPr txBox="1"/>
              <p:nvPr/>
            </p:nvSpPr>
            <p:spPr>
              <a:xfrm>
                <a:off x="733529" y="943848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AOUT</a:t>
                </a:r>
              </a:p>
            </p:txBody>
          </p:sp>
        </p:grp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79FAD7A4-AE38-52CE-F5AF-A94249FD6B9C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5BF7CF2A-79B3-EF90-501B-8518DA8C1E41}"/>
              </a:ext>
            </a:extLst>
          </p:cNvPr>
          <p:cNvGrpSpPr/>
          <p:nvPr/>
        </p:nvGrpSpPr>
        <p:grpSpPr>
          <a:xfrm>
            <a:off x="7645403" y="366150"/>
            <a:ext cx="1137295" cy="1465733"/>
            <a:chOff x="804904" y="5052842"/>
            <a:chExt cx="1137295" cy="1465733"/>
          </a:xfrm>
        </p:grpSpPr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B55CE925-A0C2-DC84-80FB-FB87D9C2E242}"/>
                </a:ext>
              </a:extLst>
            </p:cNvPr>
            <p:cNvGrpSpPr/>
            <p:nvPr/>
          </p:nvGrpSpPr>
          <p:grpSpPr>
            <a:xfrm>
              <a:off x="907251" y="5052842"/>
              <a:ext cx="1034948" cy="915241"/>
              <a:chOff x="681874" y="766654"/>
              <a:chExt cx="1034948" cy="2136020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F96D5B7-88E7-3232-2524-CD1064E2599B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0" name="ZoneTexte 149">
                <a:extLst>
                  <a:ext uri="{FF2B5EF4-FFF2-40B4-BE49-F238E27FC236}">
                    <a16:creationId xmlns:a16="http://schemas.microsoft.com/office/drawing/2014/main" id="{CCC3C875-AD2B-32C2-956C-2498C37ABCC6}"/>
                  </a:ext>
                </a:extLst>
              </p:cNvPr>
              <p:cNvSpPr txBox="1"/>
              <p:nvPr/>
            </p:nvSpPr>
            <p:spPr>
              <a:xfrm>
                <a:off x="681874" y="1021595"/>
                <a:ext cx="716622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JUILLET</a:t>
                </a:r>
              </a:p>
            </p:txBody>
          </p:sp>
        </p:grp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69634221-F01C-AAEA-29CF-A2A799738802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2AB8D4EA-F33B-ACFC-06DD-51F0D92401FD}"/>
              </a:ext>
            </a:extLst>
          </p:cNvPr>
          <p:cNvGrpSpPr/>
          <p:nvPr/>
        </p:nvGrpSpPr>
        <p:grpSpPr>
          <a:xfrm>
            <a:off x="9670240" y="385878"/>
            <a:ext cx="1282639" cy="1465732"/>
            <a:chOff x="744086" y="5052843"/>
            <a:chExt cx="1282639" cy="1465732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8991EBA5-717D-644D-9FB0-2CC75BDCCEFE}"/>
                </a:ext>
              </a:extLst>
            </p:cNvPr>
            <p:cNvGrpSpPr/>
            <p:nvPr/>
          </p:nvGrpSpPr>
          <p:grpSpPr>
            <a:xfrm>
              <a:off x="744086" y="5052843"/>
              <a:ext cx="1282639" cy="882662"/>
              <a:chOff x="518709" y="766654"/>
              <a:chExt cx="1282639" cy="2059986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25BD2E6-0CE1-C6BE-3C86-F86243D76AAA}"/>
                  </a:ext>
                </a:extLst>
              </p:cNvPr>
              <p:cNvSpPr/>
              <p:nvPr/>
            </p:nvSpPr>
            <p:spPr>
              <a:xfrm rot="17700000">
                <a:off x="477582" y="1199890"/>
                <a:ext cx="1672476" cy="80600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D7B18E34-9C69-3A77-E3BB-82DB77FB0E64}"/>
                  </a:ext>
                </a:extLst>
              </p:cNvPr>
              <p:cNvSpPr txBox="1"/>
              <p:nvPr/>
            </p:nvSpPr>
            <p:spPr>
              <a:xfrm>
                <a:off x="518709" y="945561"/>
                <a:ext cx="1282639" cy="1881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SEPTEMBRE</a:t>
                </a:r>
              </a:p>
            </p:txBody>
          </p:sp>
        </p:grp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9B24BAB4-3C27-FC46-5CB3-2F7CDF4B70DB}"/>
                </a:ext>
              </a:extLst>
            </p:cNvPr>
            <p:cNvSpPr/>
            <p:nvPr/>
          </p:nvSpPr>
          <p:spPr>
            <a:xfrm>
              <a:off x="804904" y="5762836"/>
              <a:ext cx="755739" cy="7557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9044A8E-E184-0339-3D4D-40FBEDD12E0A}"/>
              </a:ext>
            </a:extLst>
          </p:cNvPr>
          <p:cNvSpPr/>
          <p:nvPr/>
        </p:nvSpPr>
        <p:spPr>
          <a:xfrm>
            <a:off x="2353675" y="4136913"/>
            <a:ext cx="90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Menuiserie </a:t>
            </a:r>
          </a:p>
          <a:p>
            <a:pPr algn="ctr"/>
            <a:r>
              <a:rPr lang="fr-FR" sz="1100" b="1" i="1" dirty="0"/>
              <a:t>4 semaines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BC98BDF-F854-6976-4B2E-6EE34F5D412C}"/>
              </a:ext>
            </a:extLst>
          </p:cNvPr>
          <p:cNvSpPr/>
          <p:nvPr/>
        </p:nvSpPr>
        <p:spPr>
          <a:xfrm>
            <a:off x="1384370" y="4136913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Planchers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8970AD2-C531-2C4C-89BA-1DB4ABED29E5}"/>
              </a:ext>
            </a:extLst>
          </p:cNvPr>
          <p:cNvSpPr/>
          <p:nvPr/>
        </p:nvSpPr>
        <p:spPr>
          <a:xfrm>
            <a:off x="1791647" y="4136913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Isolation sous toit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C299B94-468F-9A61-19F8-EC9CD0C928A0}"/>
              </a:ext>
            </a:extLst>
          </p:cNvPr>
          <p:cNvSpPr/>
          <p:nvPr/>
        </p:nvSpPr>
        <p:spPr>
          <a:xfrm>
            <a:off x="5550207" y="4198614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Bardage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03BD885-7AF5-CDBE-2A52-6403938B7EC9}"/>
              </a:ext>
            </a:extLst>
          </p:cNvPr>
          <p:cNvSpPr/>
          <p:nvPr/>
        </p:nvSpPr>
        <p:spPr>
          <a:xfrm>
            <a:off x="5994472" y="4198614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ITE maison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1447828-7638-AB0A-06AF-B79EAEE9C233}"/>
              </a:ext>
            </a:extLst>
          </p:cNvPr>
          <p:cNvSpPr/>
          <p:nvPr/>
        </p:nvSpPr>
        <p:spPr>
          <a:xfrm>
            <a:off x="6982130" y="4198614"/>
            <a:ext cx="18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ITI grange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DF7035E-2F5F-7EB7-F98F-4B8E02F41F76}"/>
              </a:ext>
            </a:extLst>
          </p:cNvPr>
          <p:cNvSpPr/>
          <p:nvPr/>
        </p:nvSpPr>
        <p:spPr>
          <a:xfrm>
            <a:off x="2403271" y="2312156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Plomberie</a:t>
            </a:r>
          </a:p>
        </p:txBody>
      </p:sp>
      <p:cxnSp>
        <p:nvCxnSpPr>
          <p:cNvPr id="163" name="Connecteur : en angle 162">
            <a:extLst>
              <a:ext uri="{FF2B5EF4-FFF2-40B4-BE49-F238E27FC236}">
                <a16:creationId xmlns:a16="http://schemas.microsoft.com/office/drawing/2014/main" id="{4B8D8149-500F-7370-2C07-AD8B18E6A405}"/>
              </a:ext>
            </a:extLst>
          </p:cNvPr>
          <p:cNvCxnSpPr>
            <a:cxnSpLocks/>
            <a:stCxn id="162" idx="0"/>
            <a:endCxn id="165" idx="0"/>
          </p:cNvCxnSpPr>
          <p:nvPr/>
        </p:nvCxnSpPr>
        <p:spPr>
          <a:xfrm rot="5400000" flipH="1" flipV="1">
            <a:off x="2737790" y="2156963"/>
            <a:ext cx="674" cy="309712"/>
          </a:xfrm>
          <a:prstGeom prst="bentConnector3">
            <a:avLst>
              <a:gd name="adj1" fmla="val 3401691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509EE2E-C051-FBF9-A183-19557602A863}"/>
              </a:ext>
            </a:extLst>
          </p:cNvPr>
          <p:cNvSpPr/>
          <p:nvPr/>
        </p:nvSpPr>
        <p:spPr>
          <a:xfrm>
            <a:off x="3024252" y="2311482"/>
            <a:ext cx="16972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50" b="1" i="1" dirty="0"/>
              <a:t>Electricité</a:t>
            </a:r>
            <a:endParaRPr lang="fr-FR" sz="900" b="1" i="1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53AB1A6-E732-40E1-8176-A63974418BE0}"/>
              </a:ext>
            </a:extLst>
          </p:cNvPr>
          <p:cNvSpPr/>
          <p:nvPr/>
        </p:nvSpPr>
        <p:spPr>
          <a:xfrm>
            <a:off x="2803675" y="2311482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VMC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38F7264-486E-E824-F09A-344793D6F4D2}"/>
              </a:ext>
            </a:extLst>
          </p:cNvPr>
          <p:cNvSpPr/>
          <p:nvPr/>
        </p:nvSpPr>
        <p:spPr>
          <a:xfrm>
            <a:off x="3477528" y="2311481"/>
            <a:ext cx="180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Placo</a:t>
            </a:r>
          </a:p>
          <a:p>
            <a:pPr algn="ctr"/>
            <a:r>
              <a:rPr lang="fr-FR" sz="1100" b="1" i="1" dirty="0"/>
              <a:t>8 semaines</a:t>
            </a:r>
          </a:p>
        </p:txBody>
      </p:sp>
      <p:cxnSp>
        <p:nvCxnSpPr>
          <p:cNvPr id="167" name="Connecteur : en angle 166">
            <a:extLst>
              <a:ext uri="{FF2B5EF4-FFF2-40B4-BE49-F238E27FC236}">
                <a16:creationId xmlns:a16="http://schemas.microsoft.com/office/drawing/2014/main" id="{ADE374A5-02A3-AC77-2F10-F95108E17B01}"/>
              </a:ext>
            </a:extLst>
          </p:cNvPr>
          <p:cNvCxnSpPr>
            <a:cxnSpLocks/>
            <a:stCxn id="164" idx="0"/>
            <a:endCxn id="166" idx="0"/>
          </p:cNvCxnSpPr>
          <p:nvPr/>
        </p:nvCxnSpPr>
        <p:spPr>
          <a:xfrm rot="5400000" flipH="1" flipV="1">
            <a:off x="3743321" y="1677275"/>
            <a:ext cx="1" cy="1268414"/>
          </a:xfrm>
          <a:prstGeom prst="bent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 : en angle 167">
            <a:extLst>
              <a:ext uri="{FF2B5EF4-FFF2-40B4-BE49-F238E27FC236}">
                <a16:creationId xmlns:a16="http://schemas.microsoft.com/office/drawing/2014/main" id="{58FB7A84-0494-A635-C27C-48060FD50EBE}"/>
              </a:ext>
            </a:extLst>
          </p:cNvPr>
          <p:cNvCxnSpPr>
            <a:cxnSpLocks/>
            <a:stCxn id="162" idx="2"/>
            <a:endCxn id="164" idx="2"/>
          </p:cNvCxnSpPr>
          <p:nvPr/>
        </p:nvCxnSpPr>
        <p:spPr>
          <a:xfrm rot="5400000" flipH="1" flipV="1">
            <a:off x="2845855" y="3128897"/>
            <a:ext cx="674" cy="525843"/>
          </a:xfrm>
          <a:prstGeom prst="bentConnector3">
            <a:avLst>
              <a:gd name="adj1" fmla="val -3391691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C08D7BC-8F78-0EB3-1715-A8A36E630BFD}"/>
              </a:ext>
            </a:extLst>
          </p:cNvPr>
          <p:cNvSpPr/>
          <p:nvPr/>
        </p:nvSpPr>
        <p:spPr>
          <a:xfrm>
            <a:off x="5497585" y="2296557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Chauffage sol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6AC197B-6AA9-EE5B-4F35-5ED7D2D39E0D}"/>
              </a:ext>
            </a:extLst>
          </p:cNvPr>
          <p:cNvSpPr/>
          <p:nvPr/>
        </p:nvSpPr>
        <p:spPr>
          <a:xfrm>
            <a:off x="5717147" y="2296557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Chape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09DA3EB-0438-B489-D192-5BE5B4CFB5F8}"/>
              </a:ext>
            </a:extLst>
          </p:cNvPr>
          <p:cNvSpPr/>
          <p:nvPr/>
        </p:nvSpPr>
        <p:spPr>
          <a:xfrm>
            <a:off x="5936709" y="2296557"/>
            <a:ext cx="178615" cy="108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Séchage</a:t>
            </a:r>
          </a:p>
        </p:txBody>
      </p:sp>
      <p:cxnSp>
        <p:nvCxnSpPr>
          <p:cNvPr id="172" name="Connecteur : en angle 171">
            <a:extLst>
              <a:ext uri="{FF2B5EF4-FFF2-40B4-BE49-F238E27FC236}">
                <a16:creationId xmlns:a16="http://schemas.microsoft.com/office/drawing/2014/main" id="{3EA52554-61FE-6E31-C9F3-2F6A302638E3}"/>
              </a:ext>
            </a:extLst>
          </p:cNvPr>
          <p:cNvCxnSpPr>
            <a:cxnSpLocks/>
            <a:stCxn id="166" idx="2"/>
            <a:endCxn id="169" idx="2"/>
          </p:cNvCxnSpPr>
          <p:nvPr/>
        </p:nvCxnSpPr>
        <p:spPr>
          <a:xfrm rot="5400000" flipH="1" flipV="1">
            <a:off x="4974748" y="2779336"/>
            <a:ext cx="14924" cy="1209365"/>
          </a:xfrm>
          <a:prstGeom prst="bentConnector3">
            <a:avLst>
              <a:gd name="adj1" fmla="val -153176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 : en angle 172">
            <a:extLst>
              <a:ext uri="{FF2B5EF4-FFF2-40B4-BE49-F238E27FC236}">
                <a16:creationId xmlns:a16="http://schemas.microsoft.com/office/drawing/2014/main" id="{B1022853-4F66-27FC-777F-1FD513DCCC31}"/>
              </a:ext>
            </a:extLst>
          </p:cNvPr>
          <p:cNvCxnSpPr>
            <a:cxnSpLocks/>
            <a:stCxn id="169" idx="0"/>
            <a:endCxn id="170" idx="0"/>
          </p:cNvCxnSpPr>
          <p:nvPr/>
        </p:nvCxnSpPr>
        <p:spPr>
          <a:xfrm rot="5400000" flipH="1" flipV="1">
            <a:off x="5696674" y="2186776"/>
            <a:ext cx="12700" cy="219562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D3F0EB9-6904-16D8-4BD0-922C3C09B436}"/>
              </a:ext>
            </a:extLst>
          </p:cNvPr>
          <p:cNvSpPr/>
          <p:nvPr/>
        </p:nvSpPr>
        <p:spPr>
          <a:xfrm>
            <a:off x="6158040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Peinture plafond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782EA21-B081-71F2-B3CE-6FE97347841E}"/>
              </a:ext>
            </a:extLst>
          </p:cNvPr>
          <p:cNvSpPr/>
          <p:nvPr/>
        </p:nvSpPr>
        <p:spPr>
          <a:xfrm>
            <a:off x="6543205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i="1" dirty="0"/>
              <a:t>Porte intérieur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760A1FE-8E6F-F0FE-51B5-82A7A12CA9F9}"/>
              </a:ext>
            </a:extLst>
          </p:cNvPr>
          <p:cNvSpPr/>
          <p:nvPr/>
        </p:nvSpPr>
        <p:spPr>
          <a:xfrm>
            <a:off x="6758185" y="22965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Sous couche sol</a:t>
            </a:r>
          </a:p>
        </p:txBody>
      </p:sp>
      <p:cxnSp>
        <p:nvCxnSpPr>
          <p:cNvPr id="177" name="Connecteur : en angle 176">
            <a:extLst>
              <a:ext uri="{FF2B5EF4-FFF2-40B4-BE49-F238E27FC236}">
                <a16:creationId xmlns:a16="http://schemas.microsoft.com/office/drawing/2014/main" id="{DA7F5817-3C32-F4AD-017F-7A8CECDCD611}"/>
              </a:ext>
            </a:extLst>
          </p:cNvPr>
          <p:cNvCxnSpPr>
            <a:cxnSpLocks/>
            <a:stCxn id="166" idx="2"/>
            <a:endCxn id="175" idx="2"/>
          </p:cNvCxnSpPr>
          <p:nvPr/>
        </p:nvCxnSpPr>
        <p:spPr>
          <a:xfrm rot="5400000" flipH="1" flipV="1">
            <a:off x="5497557" y="2256526"/>
            <a:ext cx="14925" cy="2254985"/>
          </a:xfrm>
          <a:prstGeom prst="bentConnector3">
            <a:avLst>
              <a:gd name="adj1" fmla="val -15316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 : en angle 177">
            <a:extLst>
              <a:ext uri="{FF2B5EF4-FFF2-40B4-BE49-F238E27FC236}">
                <a16:creationId xmlns:a16="http://schemas.microsoft.com/office/drawing/2014/main" id="{71EED584-7696-0971-EC25-B198E27F2A43}"/>
              </a:ext>
            </a:extLst>
          </p:cNvPr>
          <p:cNvCxnSpPr>
            <a:cxnSpLocks/>
            <a:stCxn id="175" idx="0"/>
            <a:endCxn id="176" idx="0"/>
          </p:cNvCxnSpPr>
          <p:nvPr/>
        </p:nvCxnSpPr>
        <p:spPr>
          <a:xfrm rot="5400000" flipH="1" flipV="1">
            <a:off x="6740003" y="2189066"/>
            <a:ext cx="12700" cy="214980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4FEA1DB-2780-1655-7DB3-694BE88AAE1A}"/>
              </a:ext>
            </a:extLst>
          </p:cNvPr>
          <p:cNvSpPr/>
          <p:nvPr/>
        </p:nvSpPr>
        <p:spPr>
          <a:xfrm>
            <a:off x="6982131" y="22965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b="1" i="1" dirty="0"/>
              <a:t>Peinture/carrelage</a:t>
            </a:r>
          </a:p>
          <a:p>
            <a:pPr algn="ctr"/>
            <a:r>
              <a:rPr lang="fr-FR" sz="800" b="1" i="1" dirty="0"/>
              <a:t>Murs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B4733D1-E9B0-02AF-75FB-20FB874FC28D}"/>
              </a:ext>
            </a:extLst>
          </p:cNvPr>
          <p:cNvSpPr/>
          <p:nvPr/>
        </p:nvSpPr>
        <p:spPr>
          <a:xfrm>
            <a:off x="7580328" y="2309256"/>
            <a:ext cx="3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b="1" i="1" dirty="0"/>
              <a:t>plancher/carrelage</a:t>
            </a:r>
          </a:p>
          <a:p>
            <a:pPr algn="ctr"/>
            <a:r>
              <a:rPr lang="fr-FR" sz="800" b="1" i="1" dirty="0"/>
              <a:t>Sols</a:t>
            </a:r>
          </a:p>
        </p:txBody>
      </p:sp>
      <p:cxnSp>
        <p:nvCxnSpPr>
          <p:cNvPr id="181" name="Connecteur : en angle 180">
            <a:extLst>
              <a:ext uri="{FF2B5EF4-FFF2-40B4-BE49-F238E27FC236}">
                <a16:creationId xmlns:a16="http://schemas.microsoft.com/office/drawing/2014/main" id="{778F6973-0565-1D3C-A70A-6554DF17D0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2946" y="3232037"/>
            <a:ext cx="12700" cy="314437"/>
          </a:xfrm>
          <a:prstGeom prst="bentConnector3">
            <a:avLst>
              <a:gd name="adj1" fmla="val 184001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9DBC109-7998-8300-5454-9EAF25889DCF}"/>
              </a:ext>
            </a:extLst>
          </p:cNvPr>
          <p:cNvSpPr/>
          <p:nvPr/>
        </p:nvSpPr>
        <p:spPr>
          <a:xfrm>
            <a:off x="7985457" y="230925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Cuisine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688A560-D9DB-841D-F8F5-3D18DC08035D}"/>
              </a:ext>
            </a:extLst>
          </p:cNvPr>
          <p:cNvSpPr/>
          <p:nvPr/>
        </p:nvSpPr>
        <p:spPr>
          <a:xfrm>
            <a:off x="8213739" y="2311374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Toilettes</a:t>
            </a:r>
          </a:p>
        </p:txBody>
      </p:sp>
      <p:cxnSp>
        <p:nvCxnSpPr>
          <p:cNvPr id="184" name="Connecteur : en angle 183">
            <a:extLst>
              <a:ext uri="{FF2B5EF4-FFF2-40B4-BE49-F238E27FC236}">
                <a16:creationId xmlns:a16="http://schemas.microsoft.com/office/drawing/2014/main" id="{06152E2A-30AD-DF40-182E-6E8C8B13680B}"/>
              </a:ext>
            </a:extLst>
          </p:cNvPr>
          <p:cNvCxnSpPr>
            <a:cxnSpLocks/>
            <a:stCxn id="180" idx="2"/>
            <a:endCxn id="183" idx="2"/>
          </p:cNvCxnSpPr>
          <p:nvPr/>
        </p:nvCxnSpPr>
        <p:spPr>
          <a:xfrm rot="16200000" flipH="1">
            <a:off x="8030628" y="3118955"/>
            <a:ext cx="2118" cy="542719"/>
          </a:xfrm>
          <a:prstGeom prst="bentConnector3">
            <a:avLst>
              <a:gd name="adj1" fmla="val 108932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CDD1710-8641-A6B5-E8C8-1F9A5B4472F9}"/>
              </a:ext>
            </a:extLst>
          </p:cNvPr>
          <p:cNvSpPr/>
          <p:nvPr/>
        </p:nvSpPr>
        <p:spPr>
          <a:xfrm>
            <a:off x="8734654" y="2313488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SDB</a:t>
            </a:r>
          </a:p>
        </p:txBody>
      </p:sp>
      <p:cxnSp>
        <p:nvCxnSpPr>
          <p:cNvPr id="186" name="Connecteur : en angle 185">
            <a:extLst>
              <a:ext uri="{FF2B5EF4-FFF2-40B4-BE49-F238E27FC236}">
                <a16:creationId xmlns:a16="http://schemas.microsoft.com/office/drawing/2014/main" id="{534F742B-9CC3-1D9F-0805-BB35201DB0A9}"/>
              </a:ext>
            </a:extLst>
          </p:cNvPr>
          <p:cNvCxnSpPr>
            <a:cxnSpLocks/>
            <a:stCxn id="180" idx="2"/>
            <a:endCxn id="185" idx="2"/>
          </p:cNvCxnSpPr>
          <p:nvPr/>
        </p:nvCxnSpPr>
        <p:spPr>
          <a:xfrm rot="16200000" flipH="1">
            <a:off x="8290029" y="2859555"/>
            <a:ext cx="4232" cy="1063634"/>
          </a:xfrm>
          <a:prstGeom prst="bentConnector3">
            <a:avLst>
              <a:gd name="adj1" fmla="val 55017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25EF8B4-C993-CBE5-90C6-C037C48EE4F1}"/>
              </a:ext>
            </a:extLst>
          </p:cNvPr>
          <p:cNvSpPr/>
          <p:nvPr/>
        </p:nvSpPr>
        <p:spPr>
          <a:xfrm>
            <a:off x="8956585" y="2315606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Plinthes</a:t>
            </a:r>
          </a:p>
        </p:txBody>
      </p:sp>
      <p:cxnSp>
        <p:nvCxnSpPr>
          <p:cNvPr id="188" name="Connecteur : en angle 187">
            <a:extLst>
              <a:ext uri="{FF2B5EF4-FFF2-40B4-BE49-F238E27FC236}">
                <a16:creationId xmlns:a16="http://schemas.microsoft.com/office/drawing/2014/main" id="{F0794A07-1FFF-271C-9BA0-F210FB218FF6}"/>
              </a:ext>
            </a:extLst>
          </p:cNvPr>
          <p:cNvCxnSpPr>
            <a:cxnSpLocks/>
            <a:stCxn id="180" idx="2"/>
            <a:endCxn id="187" idx="2"/>
          </p:cNvCxnSpPr>
          <p:nvPr/>
        </p:nvCxnSpPr>
        <p:spPr>
          <a:xfrm rot="16200000" flipH="1">
            <a:off x="8399935" y="2749648"/>
            <a:ext cx="6350" cy="1285565"/>
          </a:xfrm>
          <a:prstGeom prst="bentConnector3">
            <a:avLst>
              <a:gd name="adj1" fmla="val 37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 : en angle 188">
            <a:extLst>
              <a:ext uri="{FF2B5EF4-FFF2-40B4-BE49-F238E27FC236}">
                <a16:creationId xmlns:a16="http://schemas.microsoft.com/office/drawing/2014/main" id="{AC572EEC-89C2-FAC4-722E-ADDE2DB221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80583" y="1541750"/>
            <a:ext cx="2225" cy="3697237"/>
          </a:xfrm>
          <a:prstGeom prst="bentConnector3">
            <a:avLst>
              <a:gd name="adj1" fmla="val -2099289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ZoneTexte 189">
            <a:extLst>
              <a:ext uri="{FF2B5EF4-FFF2-40B4-BE49-F238E27FC236}">
                <a16:creationId xmlns:a16="http://schemas.microsoft.com/office/drawing/2014/main" id="{D46AFC78-5760-BE5A-9201-54EB1E980A2F}"/>
              </a:ext>
            </a:extLst>
          </p:cNvPr>
          <p:cNvSpPr txBox="1"/>
          <p:nvPr/>
        </p:nvSpPr>
        <p:spPr>
          <a:xfrm>
            <a:off x="4144295" y="3865045"/>
            <a:ext cx="24168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rgbClr val="FF0000"/>
                </a:solidFill>
                <a:latin typeface="+mj-lt"/>
                <a:cs typeface="Calibri"/>
                <a:sym typeface="Calibri"/>
              </a:rPr>
              <a:t>Mesures cuisine pour commande</a:t>
            </a:r>
            <a:endParaRPr lang="fr-FR" sz="1000" i="1" dirty="0">
              <a:solidFill>
                <a:srgbClr val="FF0000"/>
              </a:solidFill>
            </a:endParaRPr>
          </a:p>
        </p:txBody>
      </p:sp>
      <p:cxnSp>
        <p:nvCxnSpPr>
          <p:cNvPr id="191" name="Connecteur : en angle 190">
            <a:extLst>
              <a:ext uri="{FF2B5EF4-FFF2-40B4-BE49-F238E27FC236}">
                <a16:creationId xmlns:a16="http://schemas.microsoft.com/office/drawing/2014/main" id="{60BB35D6-36CA-30A5-4C26-BBCCB44096C9}"/>
              </a:ext>
            </a:extLst>
          </p:cNvPr>
          <p:cNvCxnSpPr>
            <a:cxnSpLocks/>
            <a:stCxn id="179" idx="0"/>
            <a:endCxn id="180" idx="0"/>
          </p:cNvCxnSpPr>
          <p:nvPr/>
        </p:nvCxnSpPr>
        <p:spPr>
          <a:xfrm rot="16200000" flipH="1">
            <a:off x="7454879" y="2003808"/>
            <a:ext cx="12700" cy="598197"/>
          </a:xfrm>
          <a:prstGeom prst="bentConnector3">
            <a:avLst>
              <a:gd name="adj1" fmla="val -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CB57D80-45A4-647D-5AFC-C5D35521D7F5}"/>
              </a:ext>
            </a:extLst>
          </p:cNvPr>
          <p:cNvSpPr/>
          <p:nvPr/>
        </p:nvSpPr>
        <p:spPr>
          <a:xfrm>
            <a:off x="9180085" y="2314599"/>
            <a:ext cx="178615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Radiateurs</a:t>
            </a:r>
          </a:p>
        </p:txBody>
      </p:sp>
      <p:cxnSp>
        <p:nvCxnSpPr>
          <p:cNvPr id="193" name="Connecteur : en angle 192">
            <a:extLst>
              <a:ext uri="{FF2B5EF4-FFF2-40B4-BE49-F238E27FC236}">
                <a16:creationId xmlns:a16="http://schemas.microsoft.com/office/drawing/2014/main" id="{2F37F277-3860-628C-507B-1C629903357E}"/>
              </a:ext>
            </a:extLst>
          </p:cNvPr>
          <p:cNvCxnSpPr>
            <a:cxnSpLocks/>
            <a:stCxn id="174" idx="2"/>
            <a:endCxn id="161" idx="0"/>
          </p:cNvCxnSpPr>
          <p:nvPr/>
        </p:nvCxnSpPr>
        <p:spPr>
          <a:xfrm rot="16200000" flipH="1">
            <a:off x="6248710" y="3375194"/>
            <a:ext cx="822058" cy="82478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341408-2C36-E597-C01B-980E5331CC3A}"/>
              </a:ext>
            </a:extLst>
          </p:cNvPr>
          <p:cNvSpPr/>
          <p:nvPr/>
        </p:nvSpPr>
        <p:spPr>
          <a:xfrm>
            <a:off x="8830584" y="4198614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i="1" dirty="0"/>
              <a:t>Assainissement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CDDD15A-BC83-1778-AB94-1CCD857A4DAB}"/>
              </a:ext>
            </a:extLst>
          </p:cNvPr>
          <p:cNvSpPr/>
          <p:nvPr/>
        </p:nvSpPr>
        <p:spPr>
          <a:xfrm>
            <a:off x="9928927" y="4179472"/>
            <a:ext cx="36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Terrasses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D2CD1F2-67C3-999D-C8FF-F60ED723A31D}"/>
              </a:ext>
            </a:extLst>
          </p:cNvPr>
          <p:cNvSpPr/>
          <p:nvPr/>
        </p:nvSpPr>
        <p:spPr>
          <a:xfrm>
            <a:off x="6693029" y="5559656"/>
            <a:ext cx="18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Façades</a:t>
            </a:r>
          </a:p>
        </p:txBody>
      </p:sp>
      <p:cxnSp>
        <p:nvCxnSpPr>
          <p:cNvPr id="197" name="Connecteur : en angle 196">
            <a:extLst>
              <a:ext uri="{FF2B5EF4-FFF2-40B4-BE49-F238E27FC236}">
                <a16:creationId xmlns:a16="http://schemas.microsoft.com/office/drawing/2014/main" id="{4E4436E8-4ACD-3D92-D0CA-27169ECB7194}"/>
              </a:ext>
            </a:extLst>
          </p:cNvPr>
          <p:cNvCxnSpPr>
            <a:cxnSpLocks/>
            <a:stCxn id="160" idx="2"/>
            <a:endCxn id="196" idx="0"/>
          </p:cNvCxnSpPr>
          <p:nvPr/>
        </p:nvCxnSpPr>
        <p:spPr>
          <a:xfrm rot="16200000" flipH="1">
            <a:off x="6338229" y="5114856"/>
            <a:ext cx="281042" cy="60855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0EB4B867-AD58-3733-028C-DEFF9C5CF1C0}"/>
              </a:ext>
            </a:extLst>
          </p:cNvPr>
          <p:cNvSpPr/>
          <p:nvPr/>
        </p:nvSpPr>
        <p:spPr>
          <a:xfrm>
            <a:off x="1798617" y="5473305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b="1" i="1" dirty="0"/>
              <a:t>Plomberie</a:t>
            </a:r>
          </a:p>
          <a:p>
            <a:pPr algn="ctr"/>
            <a:r>
              <a:rPr lang="fr-FR" sz="900" b="1" i="1" dirty="0"/>
              <a:t>Raccord apparts</a:t>
            </a:r>
          </a:p>
        </p:txBody>
      </p:sp>
      <p:cxnSp>
        <p:nvCxnSpPr>
          <p:cNvPr id="202" name="Connecteur : en angle 201">
            <a:extLst>
              <a:ext uri="{FF2B5EF4-FFF2-40B4-BE49-F238E27FC236}">
                <a16:creationId xmlns:a16="http://schemas.microsoft.com/office/drawing/2014/main" id="{5369F967-4272-DAD8-D212-03FC4BD01251}"/>
              </a:ext>
            </a:extLst>
          </p:cNvPr>
          <p:cNvCxnSpPr>
            <a:cxnSpLocks/>
            <a:stCxn id="201" idx="3"/>
            <a:endCxn id="162" idx="1"/>
          </p:cNvCxnSpPr>
          <p:nvPr/>
        </p:nvCxnSpPr>
        <p:spPr>
          <a:xfrm flipV="1">
            <a:off x="2158617" y="2852156"/>
            <a:ext cx="244654" cy="316114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B23A8AB-0045-A3A6-A10D-8F3DB481C8D5}"/>
              </a:ext>
            </a:extLst>
          </p:cNvPr>
          <p:cNvSpPr/>
          <p:nvPr/>
        </p:nvSpPr>
        <p:spPr>
          <a:xfrm>
            <a:off x="1394628" y="5473305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Raccord réseau d’eau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711079A-3F3B-726A-EF0C-A1EC1CFC8541}"/>
              </a:ext>
            </a:extLst>
          </p:cNvPr>
          <p:cNvSpPr/>
          <p:nvPr/>
        </p:nvSpPr>
        <p:spPr>
          <a:xfrm>
            <a:off x="2364540" y="5482930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Raccord Enedis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CECB6CB-01A5-2C7D-A995-0490D4A1E3F2}"/>
              </a:ext>
            </a:extLst>
          </p:cNvPr>
          <p:cNvSpPr/>
          <p:nvPr/>
        </p:nvSpPr>
        <p:spPr>
          <a:xfrm>
            <a:off x="7760327" y="5565343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Escaliers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DF0FC97A-6712-2E34-68FE-8B10C7451BC3}"/>
              </a:ext>
            </a:extLst>
          </p:cNvPr>
          <p:cNvSpPr/>
          <p:nvPr/>
        </p:nvSpPr>
        <p:spPr>
          <a:xfrm>
            <a:off x="2817510" y="5482930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i="1" dirty="0"/>
              <a:t>Chaudière + panneaux ECS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BB1946D-D19D-F65D-BB35-58229A4ED51E}"/>
              </a:ext>
            </a:extLst>
          </p:cNvPr>
          <p:cNvSpPr/>
          <p:nvPr/>
        </p:nvSpPr>
        <p:spPr>
          <a:xfrm>
            <a:off x="3456136" y="5499696"/>
            <a:ext cx="36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50" b="1" i="1" dirty="0"/>
              <a:t>Photovoltaïque</a:t>
            </a:r>
          </a:p>
        </p:txBody>
      </p:sp>
    </p:spTree>
    <p:extLst>
      <p:ext uri="{BB962C8B-B14F-4D97-AF65-F5344CB8AC3E}">
        <p14:creationId xmlns:p14="http://schemas.microsoft.com/office/powerpoint/2010/main" val="3772630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1"/>
          <p:cNvSpPr txBox="1"/>
          <p:nvPr/>
        </p:nvSpPr>
        <p:spPr>
          <a:xfrm>
            <a:off x="4325741" y="142209"/>
            <a:ext cx="33433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TRAVAUX PERSONNELS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(Appartement vert)</a:t>
            </a:r>
            <a:endParaRPr sz="2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1"/>
          <p:cNvPicPr preferRelativeResize="0"/>
          <p:nvPr/>
        </p:nvPicPr>
        <p:blipFill rotWithShape="1">
          <a:blip r:embed="rId4">
            <a:alphaModFix/>
          </a:blip>
          <a:srcRect l="3848" b="58058"/>
          <a:stretch/>
        </p:blipFill>
        <p:spPr>
          <a:xfrm>
            <a:off x="0" y="1352878"/>
            <a:ext cx="7296484" cy="473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1"/>
          <p:cNvPicPr preferRelativeResize="0"/>
          <p:nvPr/>
        </p:nvPicPr>
        <p:blipFill rotWithShape="1">
          <a:blip r:embed="rId4">
            <a:alphaModFix/>
          </a:blip>
          <a:srcRect t="37553" r="38621" b="-1003"/>
          <a:stretch/>
        </p:blipFill>
        <p:spPr>
          <a:xfrm>
            <a:off x="7669060" y="342264"/>
            <a:ext cx="4151321" cy="638525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1"/>
          <p:cNvSpPr/>
          <p:nvPr/>
        </p:nvSpPr>
        <p:spPr>
          <a:xfrm>
            <a:off x="2444638" y="232727"/>
            <a:ext cx="7725424" cy="6283009"/>
          </a:xfrm>
          <a:custGeom>
            <a:avLst/>
            <a:gdLst/>
            <a:ahLst/>
            <a:cxnLst/>
            <a:rect l="l" t="t" r="r" b="b"/>
            <a:pathLst>
              <a:path w="7725424" h="6283009" extrusionOk="0">
                <a:moveTo>
                  <a:pt x="63994" y="5780229"/>
                </a:moveTo>
                <a:cubicBezTo>
                  <a:pt x="-21083" y="6009568"/>
                  <a:pt x="-106160" y="6238908"/>
                  <a:pt x="410224" y="6268500"/>
                </a:cubicBezTo>
                <a:cubicBezTo>
                  <a:pt x="926608" y="6298092"/>
                  <a:pt x="2447649" y="6317327"/>
                  <a:pt x="3162301" y="5957782"/>
                </a:cubicBezTo>
                <a:cubicBezTo>
                  <a:pt x="3876953" y="5598237"/>
                  <a:pt x="4471757" y="4929452"/>
                  <a:pt x="4698138" y="4111227"/>
                </a:cubicBezTo>
                <a:cubicBezTo>
                  <a:pt x="4924519" y="3293002"/>
                  <a:pt x="4172876" y="1726092"/>
                  <a:pt x="4520585" y="1048430"/>
                </a:cubicBezTo>
                <a:cubicBezTo>
                  <a:pt x="4868294" y="370768"/>
                  <a:pt x="6250251" y="190256"/>
                  <a:pt x="6784391" y="45254"/>
                </a:cubicBezTo>
                <a:cubicBezTo>
                  <a:pt x="7318531" y="-99748"/>
                  <a:pt x="7531595" y="147347"/>
                  <a:pt x="7725424" y="178419"/>
                </a:cubicBezTo>
              </a:path>
            </a:pathLst>
          </a:custGeom>
          <a:noFill/>
          <a:ln w="57150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2"/>
          <p:cNvSpPr txBox="1"/>
          <p:nvPr/>
        </p:nvSpPr>
        <p:spPr>
          <a:xfrm>
            <a:off x="-385284" y="0"/>
            <a:ext cx="9354623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QUOI ?</a:t>
            </a:r>
            <a:endParaRPr/>
          </a:p>
        </p:txBody>
      </p:sp>
      <p:pic>
        <p:nvPicPr>
          <p:cNvPr id="640" name="Google Shape;640;p52" descr="Lâcher-prise... oui, mais comment faire ? | quanta-la-v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76213"/>
            <a:ext cx="9753600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2"/>
          <p:cNvSpPr txBox="1"/>
          <p:nvPr/>
        </p:nvSpPr>
        <p:spPr>
          <a:xfrm>
            <a:off x="2847002" y="5536752"/>
            <a:ext cx="9354623" cy="246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FAIRE?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3"/>
          <p:cNvSpPr txBox="1"/>
          <p:nvPr/>
        </p:nvSpPr>
        <p:spPr>
          <a:xfrm>
            <a:off x="0" y="795850"/>
            <a:ext cx="121920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Anticipation des interventions des pros? Les booker rapidement?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Quand-est ce qu’on fait les communs?</a:t>
            </a:r>
            <a:endParaRPr sz="2400" b="1">
              <a:solidFill>
                <a:schemeClr val="dk1"/>
              </a:solidFill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>
                <a:solidFill>
                  <a:schemeClr val="dk1"/>
                </a:solidFill>
              </a:rPr>
              <a:t>Quand-est ce qu’on fait le logement jaune?</a:t>
            </a:r>
            <a:endParaRPr sz="2400" b="1">
              <a:solidFill>
                <a:schemeClr val="dk1"/>
              </a:solidFill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gérer en parallèle les travaux collectifs et individuels?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Mutualisation des achats de matériaux?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Quelle comptabilité?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8001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0" y="251319"/>
            <a:ext cx="12192000" cy="773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VOICI LES POSTES INCLUS DANS LES TRAVAUX PERSONNELS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PLACO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Cloisons / habillage / isolation phonique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CUISINE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Hors électro-ménager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CHAUFFAGE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Radiateur / chauffage au sol + chape + isolant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SOLS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Revêtements + plinthes + isolant phonique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Kit / internet inclus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SALLE DE BAIN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Meuble vasque / douche / baignoire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PLOMBERIE 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Matériel uniquement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TOILETTES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PEINTURES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VMC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PORTES INTERIEURES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/>
          <p:nvPr/>
        </p:nvSpPr>
        <p:spPr>
          <a:xfrm>
            <a:off x="7699760" y="2988102"/>
            <a:ext cx="4338400" cy="239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 :</a:t>
            </a:r>
            <a:endParaRPr dirty="0"/>
          </a:p>
          <a:p>
            <a:pPr marL="45720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Enduit grange </a:t>
            </a:r>
            <a:r>
              <a:rPr lang="fr-FR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phasé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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algn="r">
              <a:lnSpc>
                <a:spcPct val="107000"/>
              </a:lnSpc>
            </a:pPr>
            <a:r>
              <a:rPr lang="fr-FR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Terrasses phasées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dirty="0">
                <a:solidFill>
                  <a:schemeClr val="dk1"/>
                </a:solidFill>
                <a:sym typeface="Wingdings" panose="05000000000000000000" pitchFamily="2" charset="2"/>
              </a:rPr>
              <a:t></a:t>
            </a: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algn="r">
              <a:lnSpc>
                <a:spcPct val="107000"/>
              </a:lnSpc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Hors d’eau hors d’air </a:t>
            </a:r>
            <a:r>
              <a:rPr lang="fr-FR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dirty="0">
                <a:solidFill>
                  <a:schemeClr val="dk1"/>
                </a:solidFill>
                <a:sym typeface="Wingdings" panose="05000000000000000000" pitchFamily="2" charset="2"/>
              </a:rPr>
              <a:t></a:t>
            </a: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algn="r">
              <a:lnSpc>
                <a:spcPct val="107000"/>
              </a:lnSpc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ITI toits/grange </a:t>
            </a:r>
            <a:r>
              <a:rPr lang="fr-FR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dirty="0">
                <a:solidFill>
                  <a:schemeClr val="dk1"/>
                </a:solidFill>
                <a:sym typeface="Wingdings" panose="05000000000000000000" pitchFamily="2" charset="2"/>
              </a:rPr>
              <a:t></a:t>
            </a: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algn="r">
              <a:lnSpc>
                <a:spcPct val="107000"/>
              </a:lnSpc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Escaliers &amp; balcon </a:t>
            </a:r>
            <a:r>
              <a:rPr lang="fr-FR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dirty="0">
                <a:solidFill>
                  <a:schemeClr val="dk1"/>
                </a:solidFill>
                <a:sym typeface="Wingdings" panose="05000000000000000000" pitchFamily="2" charset="2"/>
              </a:rPr>
              <a:t></a:t>
            </a: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algn="r">
              <a:lnSpc>
                <a:spcPct val="107000"/>
              </a:lnSpc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Planchers/Solivages </a:t>
            </a:r>
            <a:r>
              <a:rPr lang="fr-FR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dirty="0">
                <a:solidFill>
                  <a:schemeClr val="dk1"/>
                </a:solidFill>
                <a:sym typeface="Wingdings" panose="05000000000000000000" pitchFamily="2" charset="2"/>
              </a:rPr>
              <a:t></a:t>
            </a: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037" y="296656"/>
            <a:ext cx="9916909" cy="120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142" y="1807823"/>
            <a:ext cx="9878804" cy="4867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447257" cy="17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3872" y="1708728"/>
            <a:ext cx="10368128" cy="514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/>
        </p:nvSpPr>
        <p:spPr>
          <a:xfrm>
            <a:off x="4404190" y="1847638"/>
            <a:ext cx="3600000" cy="36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4404190" y="1455592"/>
            <a:ext cx="3431568" cy="30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100 %</a:t>
            </a:r>
            <a:endParaRPr/>
          </a:p>
        </p:txBody>
      </p:sp>
      <p:sp>
        <p:nvSpPr>
          <p:cNvPr id="107" name="Google Shape;107;p22"/>
          <p:cNvSpPr txBox="1"/>
          <p:nvPr/>
        </p:nvSpPr>
        <p:spPr>
          <a:xfrm>
            <a:off x="0" y="1569596"/>
            <a:ext cx="4201665" cy="58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PLACO </a:t>
            </a:r>
            <a:r>
              <a:rPr lang="fr-FR" sz="2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– 28%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CUISINE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16%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CHAUFFAGE </a:t>
            </a:r>
            <a:r>
              <a:rPr lang="fr-FR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– 12 %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FFFF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SOLS </a:t>
            </a:r>
            <a:r>
              <a:rPr lang="fr-FR" sz="2000" b="0" i="0" u="none" strike="noStrike" cap="none">
                <a:solidFill>
                  <a:srgbClr val="FFFF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– 12%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ELEC </a:t>
            </a:r>
            <a:r>
              <a:rPr lang="fr-FR" sz="18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– 10%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SALLE DE BAIN </a:t>
            </a: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– 6%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PLOMBERIE </a:t>
            </a:r>
            <a:r>
              <a:rPr lang="fr-FR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– 4%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PEINTURES – 4%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PORTES INTERIEURES – 2%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4429557" y="1859931"/>
            <a:ext cx="3564000" cy="10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4423025" y="2864233"/>
            <a:ext cx="3564000" cy="5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4429557" y="3429000"/>
            <a:ext cx="3564000" cy="4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4429557" y="3861000"/>
            <a:ext cx="3564000" cy="43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4432464" y="4288935"/>
            <a:ext cx="3564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4429557" y="4648935"/>
            <a:ext cx="3564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4429557" y="4867528"/>
            <a:ext cx="3564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4432737" y="5009295"/>
            <a:ext cx="3564000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4427467" y="5146979"/>
            <a:ext cx="3564000" cy="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4432155" y="5289359"/>
            <a:ext cx="3564000" cy="7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4433493" y="5357731"/>
            <a:ext cx="3564000" cy="72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-122023" y="386620"/>
            <a:ext cx="8124595" cy="72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ORDRE DE GRANDEUR DE CHAQUE POSTE</a:t>
            </a:r>
            <a:endParaRPr/>
          </a:p>
          <a:p>
            <a:pPr marL="457200" marR="0" lvl="1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Exemple du logement violet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7575426" y="4481596"/>
            <a:ext cx="4201665" cy="275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TOILETTES </a:t>
            </a:r>
            <a:r>
              <a:rPr lang="fr-FR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 4%</a:t>
            </a:r>
            <a:r>
              <a:rPr lang="fr-FR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VMC – 2%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0693"/>
            <a:ext cx="12192000" cy="811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-385284" y="0"/>
            <a:ext cx="9354623" cy="246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COMBIEN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0" y="795850"/>
            <a:ext cx="121920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TOTAL POUR LES TRAVAUX PERSONNELS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lot 6 jaune + communs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</a:rPr>
              <a:t>240 0</a:t>
            </a: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00 €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savoir comment les répartir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 AVEC 3 ETUDES DE CAS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estimation communs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0" y="795850"/>
            <a:ext cx="12192000" cy="516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 PRIS SUR LA METHODOLOGIE</a:t>
            </a: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u="sng" dirty="0">
                <a:solidFill>
                  <a:schemeClr val="dk1"/>
                </a:solidFill>
              </a:rPr>
              <a:t>Contexte</a:t>
            </a:r>
          </a:p>
          <a:p>
            <a:pPr marL="800100" marR="0" lvl="1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Respecter l’engagement collectif : quelle que soit sa surface ou ses parts de SCIA, fournir à chaque foyer une enveloppe </a:t>
            </a:r>
            <a:r>
              <a:rPr lang="fr-FR" sz="2000" i="1" dirty="0">
                <a:solidFill>
                  <a:schemeClr val="dk1"/>
                </a:solidFill>
              </a:rPr>
              <a:t>suffisante</a:t>
            </a:r>
            <a:r>
              <a:rPr lang="fr-FR" sz="2000" dirty="0">
                <a:solidFill>
                  <a:schemeClr val="dk1"/>
                </a:solidFill>
              </a:rPr>
              <a:t> pour finir son logement.</a:t>
            </a:r>
          </a:p>
          <a:p>
            <a:pPr marL="457200" marR="0" lvl="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dk1"/>
              </a:solidFill>
            </a:endParaRPr>
          </a:p>
          <a:p>
            <a:pPr marL="457200" marR="0" lvl="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u="sng" dirty="0">
                <a:solidFill>
                  <a:schemeClr val="dk1"/>
                </a:solidFill>
              </a:rPr>
              <a:t>Objectifs</a:t>
            </a:r>
          </a:p>
          <a:p>
            <a:pPr marL="800100" marR="0" lvl="1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Approche réaliste et spécifique à nos logements</a:t>
            </a:r>
          </a:p>
          <a:p>
            <a:pPr marL="800100" marR="0" lvl="1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Garantir et sécuriser les finitions de chaque logement</a:t>
            </a:r>
          </a:p>
          <a:p>
            <a:pPr marL="800100" marR="0" lvl="1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Être équitable sur base de simulations raisonnables et comparables</a:t>
            </a:r>
          </a:p>
          <a:p>
            <a:pPr marL="457200" marR="0" lvl="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dk1"/>
              </a:solidFill>
            </a:endParaRPr>
          </a:p>
          <a:p>
            <a:pPr marL="457200" marR="0" lvl="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u="sng" dirty="0">
                <a:solidFill>
                  <a:schemeClr val="dk1"/>
                </a:solidFill>
              </a:rPr>
              <a:t>Non-objectifs</a:t>
            </a:r>
          </a:p>
          <a:p>
            <a:pPr marL="800100" marR="0" lvl="1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Eviter les comptes d’apothicaires et les comparaisons</a:t>
            </a:r>
          </a:p>
          <a:p>
            <a:pPr marL="800100" marR="0" lvl="1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Eviter de définir un « niveau de gamme acceptable » pour chaque chose</a:t>
            </a:r>
          </a:p>
          <a:p>
            <a:pPr marL="457200" marR="0" lvl="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dk1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56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6350" y="5467991"/>
            <a:ext cx="1537699" cy="122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369870" y="795850"/>
            <a:ext cx="3431568" cy="16071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VIOLET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rouge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369870" y="2854962"/>
            <a:ext cx="3431568" cy="1607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VERT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marron</a:t>
            </a:r>
            <a:endParaRPr/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369870" y="4914075"/>
            <a:ext cx="3431568" cy="1607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LOGEMENT ORANGE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Equivalent jaune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938</Words>
  <Application>Microsoft Office PowerPoint</Application>
  <PresentationFormat>Grand écran</PresentationFormat>
  <Paragraphs>410</Paragraphs>
  <Slides>41</Slides>
  <Notes>41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Courier New</vt:lpstr>
      <vt:lpstr>Noto Sans Symbols</vt:lpstr>
      <vt:lpstr>Thème Office</vt:lpstr>
      <vt:lpstr>KICKSTART 2ND OEUVRE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KICKSTART 2ND OEUVRE</dc:title>
  <dc:creator>Boris Maniora</dc:creator>
  <cp:lastModifiedBy>Boris Maniora</cp:lastModifiedBy>
  <cp:revision>3</cp:revision>
  <dcterms:created xsi:type="dcterms:W3CDTF">2022-01-23T21:31:42Z</dcterms:created>
  <dcterms:modified xsi:type="dcterms:W3CDTF">2022-11-18T15:53:15Z</dcterms:modified>
</cp:coreProperties>
</file>